
<file path=[Content_Types].xml><?xml version="1.0" encoding="utf-8"?>
<Types xmlns="http://schemas.openxmlformats.org/package/2006/content-types">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8" r:id="rId2"/>
  </p:sldMasterIdLst>
  <p:notesMasterIdLst>
    <p:notesMasterId r:id="rId57"/>
  </p:notesMasterIdLst>
  <p:sldIdLst>
    <p:sldId id="757" r:id="rId3"/>
    <p:sldId id="758" r:id="rId4"/>
    <p:sldId id="434" r:id="rId5"/>
    <p:sldId id="375" r:id="rId6"/>
    <p:sldId id="376" r:id="rId7"/>
    <p:sldId id="377" r:id="rId8"/>
    <p:sldId id="378" r:id="rId9"/>
    <p:sldId id="379" r:id="rId10"/>
    <p:sldId id="380" r:id="rId11"/>
    <p:sldId id="381" r:id="rId12"/>
    <p:sldId id="382" r:id="rId13"/>
    <p:sldId id="436" r:id="rId14"/>
    <p:sldId id="383" r:id="rId15"/>
    <p:sldId id="384" r:id="rId16"/>
    <p:sldId id="385" r:id="rId17"/>
    <p:sldId id="386" r:id="rId18"/>
    <p:sldId id="390" r:id="rId19"/>
    <p:sldId id="391" r:id="rId20"/>
    <p:sldId id="392" r:id="rId21"/>
    <p:sldId id="393" r:id="rId22"/>
    <p:sldId id="395" r:id="rId23"/>
    <p:sldId id="398" r:id="rId24"/>
    <p:sldId id="399" r:id="rId25"/>
    <p:sldId id="400" r:id="rId26"/>
    <p:sldId id="401" r:id="rId27"/>
    <p:sldId id="402" r:id="rId28"/>
    <p:sldId id="442" r:id="rId29"/>
    <p:sldId id="403" r:id="rId30"/>
    <p:sldId id="404" r:id="rId31"/>
    <p:sldId id="415" r:id="rId32"/>
    <p:sldId id="405" r:id="rId33"/>
    <p:sldId id="406" r:id="rId34"/>
    <p:sldId id="443" r:id="rId35"/>
    <p:sldId id="445" r:id="rId36"/>
    <p:sldId id="446" r:id="rId37"/>
    <p:sldId id="447" r:id="rId38"/>
    <p:sldId id="448" r:id="rId39"/>
    <p:sldId id="449" r:id="rId40"/>
    <p:sldId id="450" r:id="rId41"/>
    <p:sldId id="451" r:id="rId42"/>
    <p:sldId id="452" r:id="rId43"/>
    <p:sldId id="453" r:id="rId44"/>
    <p:sldId id="454" r:id="rId45"/>
    <p:sldId id="455" r:id="rId46"/>
    <p:sldId id="456" r:id="rId47"/>
    <p:sldId id="457" r:id="rId48"/>
    <p:sldId id="458" r:id="rId49"/>
    <p:sldId id="459" r:id="rId50"/>
    <p:sldId id="460" r:id="rId51"/>
    <p:sldId id="461" r:id="rId52"/>
    <p:sldId id="462" r:id="rId53"/>
    <p:sldId id="463" r:id="rId54"/>
    <p:sldId id="464" r:id="rId55"/>
    <p:sldId id="756" r:id="rId56"/>
  </p:sldIdLst>
  <p:sldSz cx="9144000" cy="5143500" type="screen16x9"/>
  <p:notesSz cx="6858000" cy="9144000"/>
  <p:embeddedFontLst>
    <p:embeddedFont>
      <p:font typeface="Fira Sans Extra Condensed" panose="020F0502020204030204" pitchFamily="34" charset="0"/>
      <p:regular r:id="rId58"/>
      <p:bold r:id="rId59"/>
    </p:embeddedFont>
    <p:embeddedFont>
      <p:font typeface="Poppins" pitchFamily="2" charset="77"/>
      <p:regular r:id="rId60"/>
      <p:bold r:id="rId61"/>
      <p:italic r:id="rId62"/>
      <p:boldItalic r:id="rId63"/>
    </p:embeddedFont>
    <p:embeddedFont>
      <p:font typeface="Roboto" panose="02000000000000000000" pitchFamily="2" charset="0"/>
      <p:regular r:id="rId64"/>
      <p:bold r:id="rId65"/>
      <p:italic r:id="rId66"/>
      <p:boldItalic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124F3B-BA2A-4E91-94A0-9952A5CFF265}" v="1" dt="2025-03-23T17:26:06.772"/>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32" autoAdjust="0"/>
    <p:restoredTop sz="94403" autoAdjust="0"/>
  </p:normalViewPr>
  <p:slideViewPr>
    <p:cSldViewPr snapToGrid="0">
      <p:cViewPr varScale="1">
        <p:scale>
          <a:sx n="146" d="100"/>
          <a:sy n="146" d="100"/>
        </p:scale>
        <p:origin x="76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6.fntdata"/><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1.fntdata"/><Relationship Id="rId66" Type="http://schemas.openxmlformats.org/officeDocument/2006/relationships/font" Target="fonts/font9.fntdata"/><Relationship Id="rId5" Type="http://schemas.openxmlformats.org/officeDocument/2006/relationships/slide" Target="slides/slide3.xml"/><Relationship Id="rId61" Type="http://schemas.openxmlformats.org/officeDocument/2006/relationships/font" Target="fonts/font4.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7.fntdata"/><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microsoft.com/office/2015/10/relationships/revisionInfo" Target="revisionInfo.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5.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3.fntdata"/><Relationship Id="rId65"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028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41526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398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pic>
        <p:nvPicPr>
          <p:cNvPr id="12" name="Picture 11">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651454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9246259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2A204D14-9F05-4F1A-2122-B191F6D87B8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11330792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41306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191798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2" name="Picture 1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4154326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756023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319726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pPr defTabSz="685800">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2" name="Straight Connector 11">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413744180"/>
      </p:ext>
    </p:extLst>
  </p:cSld>
  <p:clrMapOvr>
    <a:masterClrMapping/>
  </p:clrMapOvr>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12817940"/>
      </p:ext>
    </p:extLst>
  </p:cSld>
  <p:clrMapOvr>
    <a:masterClrMapping/>
  </p:clrMapOvr>
  <p:transition advClick="0"/>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7690901-CEC7-6EFA-F3E7-2427AB5F124D}"/>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139919" y="4834674"/>
            <a:ext cx="288832" cy="255747"/>
          </a:xfrm>
          <a:prstGeom prst="rect">
            <a:avLst/>
          </a:prstGeom>
        </p:spPr>
      </p:pic>
    </p:spTree>
    <p:extLst>
      <p:ext uri="{BB962C8B-B14F-4D97-AF65-F5344CB8AC3E}">
        <p14:creationId xmlns:p14="http://schemas.microsoft.com/office/powerpoint/2010/main" val="83544566"/>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139919" y="4834674"/>
            <a:ext cx="288832" cy="255747"/>
          </a:xfrm>
          <a:prstGeom prst="rect">
            <a:avLst/>
          </a:prstGeom>
        </p:spPr>
      </p:pic>
      <p:cxnSp>
        <p:nvCxnSpPr>
          <p:cNvPr id="7" name="Straight Connector 6">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78338762"/>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p:nvPicPr>
        <p:blipFill>
          <a:blip r:embed="rId5"/>
          <a:stretch>
            <a:fillRect/>
          </a:stretch>
        </p:blipFill>
        <p:spPr>
          <a:xfrm>
            <a:off x="1139919" y="4834674"/>
            <a:ext cx="288832" cy="255747"/>
          </a:xfrm>
          <a:prstGeom prst="rect">
            <a:avLst/>
          </a:prstGeom>
        </p:spPr>
      </p:pic>
      <p:cxnSp>
        <p:nvCxnSpPr>
          <p:cNvPr id="9" name="Straight Connector 8">
            <a:extLst>
              <a:ext uri="{FF2B5EF4-FFF2-40B4-BE49-F238E27FC236}">
                <a16:creationId xmlns:a16="http://schemas.microsoft.com/office/drawing/2014/main" id="{757CA4D6-2CE9-8C8B-F421-10F0D6C016DB}"/>
              </a:ext>
            </a:extLst>
          </p:cNvPr>
          <p:cNvCxnSpPr/>
          <p:nvPr/>
        </p:nvCxnSpPr>
        <p:spPr>
          <a:xfrm>
            <a:off x="0" y="569573"/>
            <a:ext cx="9144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01759114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5/6/25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26087940"/>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2" Target="../media/image18.jpeg" Type="http://schemas.openxmlformats.org/officeDocument/2006/relationships/image"/><Relationship Id="rId1" Target="../slideLayouts/slideLayout15.xml" Type="http://schemas.openxmlformats.org/officeDocument/2006/relationships/slideLayout"/></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arget="../media/image23.jpeg" Type="http://schemas.openxmlformats.org/officeDocument/2006/relationships/image"/><Relationship Id="rId1" Target="../slideLayouts/slideLayout15.xml" Type="http://schemas.openxmlformats.org/officeDocument/2006/relationships/slideLayout"/></Relationships>
</file>

<file path=ppt/slides/_rels/slide2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arget="../media/image28.jpeg" Type="http://schemas.openxmlformats.org/officeDocument/2006/relationships/image"/><Relationship Id="rId1" Target="../slideLayouts/slideLayout15.xml" Type="http://schemas.openxmlformats.org/officeDocument/2006/relationships/slideLayout"/></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arget="../media/image30.jpeg" Type="http://schemas.openxmlformats.org/officeDocument/2006/relationships/image"/><Relationship Id="rId1" Target="../slideLayouts/slideLayout15.xml" Type="http://schemas.openxmlformats.org/officeDocument/2006/relationships/slideLayout"/></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arget="../media/image31.jpeg" Type="http://schemas.openxmlformats.org/officeDocument/2006/relationships/image"/><Relationship Id="rId1" Target="../slideLayouts/slideLayout15.xml" Type="http://schemas.openxmlformats.org/officeDocument/2006/relationships/slideLayout"/></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arget="../media/image33.jpeg" Type="http://schemas.openxmlformats.org/officeDocument/2006/relationships/image"/><Relationship Id="rId1" Target="../slideLayouts/slideLayout15.xml" Type="http://schemas.openxmlformats.org/officeDocument/2006/relationships/slideLayout"/></Relationships>
</file>

<file path=ppt/slides/_rels/slide4.xml.rels><?xml version="1.0" encoding="UTF-8" standalone="yes" ?><Relationships xmlns="http://schemas.openxmlformats.org/package/2006/relationships"><Relationship Id="rId3" Target="../media/image10.jpeg" Type="http://schemas.openxmlformats.org/officeDocument/2006/relationships/image"/><Relationship Id="rId2" Target="../notesSlides/notesSlide2.xml" Type="http://schemas.openxmlformats.org/officeDocument/2006/relationships/notesSlide"/><Relationship Id="rId1" Target="../slideLayouts/slideLayout15.xml" Type="http://schemas.openxmlformats.org/officeDocument/2006/relationships/slideLayout"/></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15.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arget="../media/image16.jpeg" Type="http://schemas.openxmlformats.org/officeDocument/2006/relationships/image"/><Relationship Id="rId1" Target="../slideLayouts/slideLayout15.xml" Type="http://schemas.openxmlformats.org/officeDocument/2006/relationships/slideLayout"/></Relationships>
</file>

<file path=ppt/slides/_rels/slide9.xml.rels><?xml version="1.0" encoding="UTF-8" standalone="yes" ?><Relationships xmlns="http://schemas.openxmlformats.org/package/2006/relationships"><Relationship Id="rId2" Target="../media/image17.jpeg" Type="http://schemas.openxmlformats.org/officeDocument/2006/relationships/image"/><Relationship Id="rId1" Target="../slideLayouts/slideLayout15.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372145" y="974641"/>
            <a:ext cx="3757568" cy="319421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dirty="0"/>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dirty="0"/>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dirty="0"/>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dirty="0"/>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42391" y="2027458"/>
            <a:ext cx="4737624" cy="1221941"/>
          </a:xfrm>
        </p:spPr>
        <p:txBody>
          <a:bodyPr>
            <a:normAutofit/>
          </a:bodyPr>
          <a:lstStyle/>
          <a:p>
            <a:pPr marL="0" indent="0">
              <a:spcAft>
                <a:spcPts val="600"/>
              </a:spcAft>
            </a:pPr>
            <a:r>
              <a:rPr lang="en-US" sz="1600" b="1" u="sng" dirty="0">
                <a:solidFill>
                  <a:schemeClr val="accent1">
                    <a:lumMod val="50000"/>
                  </a:schemeClr>
                </a:solidFill>
              </a:rPr>
              <a:t>Module 8.4:</a:t>
            </a:r>
          </a:p>
          <a:p>
            <a:pPr marL="0" indent="0">
              <a:spcAft>
                <a:spcPts val="600"/>
              </a:spcAft>
            </a:pPr>
            <a:r>
              <a:rPr lang="en-US" sz="1600" b="1" dirty="0">
                <a:solidFill>
                  <a:schemeClr val="accent1">
                    <a:lumMod val="50000"/>
                  </a:schemeClr>
                </a:solidFill>
              </a:rPr>
              <a:t>Typical energy efficiency measures in the paper and pulp production line.</a:t>
            </a:r>
          </a:p>
        </p:txBody>
      </p:sp>
      <p:pic>
        <p:nvPicPr>
          <p:cNvPr id="364" name="Picture 363"/>
          <p:cNvPicPr>
            <a:picLocks noChangeAspect="1"/>
          </p:cNvPicPr>
          <p:nvPr/>
        </p:nvPicPr>
        <p:blipFill>
          <a:blip r:embed="rId3"/>
          <a:stretch>
            <a:fillRect/>
          </a:stretch>
        </p:blipFill>
        <p:spPr>
          <a:xfrm>
            <a:off x="8391121" y="4497210"/>
            <a:ext cx="750158" cy="646290"/>
          </a:xfrm>
          <a:prstGeom prst="rect">
            <a:avLst/>
          </a:prstGeom>
        </p:spPr>
      </p:pic>
      <p:sp>
        <p:nvSpPr>
          <p:cNvPr id="2" name="TextBox 1">
            <a:extLst>
              <a:ext uri="{FF2B5EF4-FFF2-40B4-BE49-F238E27FC236}">
                <a16:creationId xmlns:a16="http://schemas.microsoft.com/office/drawing/2014/main" id="{6166CA76-4EA9-A04F-D10F-0D915B0E74DF}"/>
              </a:ext>
            </a:extLst>
          </p:cNvPr>
          <p:cNvSpPr txBox="1"/>
          <p:nvPr/>
        </p:nvSpPr>
        <p:spPr>
          <a:xfrm>
            <a:off x="542391" y="3249399"/>
            <a:ext cx="5038602" cy="1169551"/>
          </a:xfrm>
          <a:prstGeom prst="rect">
            <a:avLst/>
          </a:prstGeom>
          <a:noFill/>
        </p:spPr>
        <p:txBody>
          <a:bodyPr wrap="square" rtlCol="0">
            <a:spAutoFit/>
          </a:bodyPr>
          <a:lstStyle/>
          <a:p>
            <a:r>
              <a:rPr lang="en-US" dirty="0">
                <a:solidFill>
                  <a:srgbClr val="FF0000"/>
                </a:solidFill>
              </a:rPr>
              <a:t>Good Module with a lot of technical detail on EEMs.</a:t>
            </a:r>
          </a:p>
          <a:p>
            <a:r>
              <a:rPr lang="en-US" dirty="0">
                <a:solidFill>
                  <a:srgbClr val="FF0000"/>
                </a:solidFill>
              </a:rPr>
              <a:t>No specific comments.</a:t>
            </a:r>
          </a:p>
          <a:p>
            <a:r>
              <a:rPr lang="en-US" dirty="0">
                <a:solidFill>
                  <a:srgbClr val="FF0000"/>
                </a:solidFill>
              </a:rPr>
              <a:t>One minor comment – would be desirable to have an initial slide outlining a list of the various topics covered in this module (such as the “Contents” slide </a:t>
            </a:r>
            <a:r>
              <a:rPr lang="en-US">
                <a:solidFill>
                  <a:srgbClr val="FF0000"/>
                </a:solidFill>
              </a:rPr>
              <a:t>in other Modules). </a:t>
            </a:r>
            <a:endParaRPr lang="en-US" dirty="0">
              <a:solidFill>
                <a:srgbClr val="FF0000"/>
              </a:solidFill>
            </a:endParaRPr>
          </a:p>
        </p:txBody>
      </p:sp>
      <p:pic>
        <p:nvPicPr>
          <p:cNvPr id="4" name="Picture 3">
            <a:extLst>
              <a:ext uri="{FF2B5EF4-FFF2-40B4-BE49-F238E27FC236}">
                <a16:creationId xmlns:a16="http://schemas.microsoft.com/office/drawing/2014/main" id="{D1ADC852-250E-1379-B330-9A706848B682}"/>
              </a:ext>
            </a:extLst>
          </p:cNvPr>
          <p:cNvPicPr>
            <a:picLocks noChangeAspect="1"/>
          </p:cNvPicPr>
          <p:nvPr/>
        </p:nvPicPr>
        <p:blipFill>
          <a:blip r:embed="rId4"/>
          <a:stretch>
            <a:fillRect/>
          </a:stretch>
        </p:blipFill>
        <p:spPr>
          <a:xfrm>
            <a:off x="454235" y="631886"/>
            <a:ext cx="5422850" cy="1262215"/>
          </a:xfrm>
          <a:prstGeom prst="rect">
            <a:avLst/>
          </a:prstGeom>
        </p:spPr>
      </p:pic>
    </p:spTree>
    <p:extLst>
      <p:ext uri="{BB962C8B-B14F-4D97-AF65-F5344CB8AC3E}">
        <p14:creationId xmlns:p14="http://schemas.microsoft.com/office/powerpoint/2010/main" val="1988584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518746" y="185717"/>
            <a:ext cx="8229600" cy="371400"/>
          </a:xfrm>
        </p:spPr>
        <p:txBody>
          <a:bodyPr>
            <a:noAutofit/>
          </a:bodyPr>
          <a:lstStyle/>
          <a:p>
            <a:pPr lvl="3" algn="ctr"/>
            <a:r>
              <a:rPr lang="en-US" sz="2000" dirty="0">
                <a:solidFill>
                  <a:schemeClr val="accent1">
                    <a:lumMod val="50000"/>
                  </a:schemeClr>
                </a:solidFill>
                <a:latin typeface="+mj-lt"/>
              </a:rPr>
              <a:t>II. EEMs in chemical paper production (4)</a:t>
            </a:r>
            <a:endParaRPr lang="da-DK" sz="20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19522"/>
            <a:ext cx="3758339" cy="3029100"/>
          </a:xfrm>
        </p:spPr>
        <p:txBody>
          <a:bodyPr>
            <a:normAutofit/>
          </a:bodyPr>
          <a:lstStyle/>
          <a:p>
            <a:pPr marL="85725" indent="0">
              <a:buNone/>
            </a:pPr>
            <a:r>
              <a:rPr lang="en-US" sz="1400" b="1" dirty="0"/>
              <a:t>Kraft Pulp Production – Conversion of Batch Digesters</a:t>
            </a:r>
          </a:p>
          <a:p>
            <a:pPr marL="85725" indent="0">
              <a:buNone/>
            </a:pPr>
            <a:r>
              <a:rPr lang="en-US" sz="1400" dirty="0"/>
              <a:t>Batch digesters are suitable for a variety of products.</a:t>
            </a:r>
          </a:p>
          <a:p>
            <a:pPr marL="85725" indent="0">
              <a:buNone/>
            </a:pPr>
            <a:r>
              <a:rPr lang="en-US" sz="1400" dirty="0"/>
              <a:t>Use indirect heat and cold discharge</a:t>
            </a:r>
          </a:p>
          <a:p>
            <a:pPr marL="342900"/>
            <a:r>
              <a:rPr lang="en-US" sz="1400" dirty="0"/>
              <a:t>Use indirect steam instead of direct steam</a:t>
            </a:r>
          </a:p>
          <a:p>
            <a:pPr marL="342900"/>
            <a:r>
              <a:rPr lang="en-US" sz="1400" dirty="0"/>
              <a:t>Heat is recovered from the remaining liquor</a:t>
            </a:r>
          </a:p>
          <a:p>
            <a:pPr marL="642938" lvl="1"/>
            <a:r>
              <a:rPr lang="en-US" dirty="0">
                <a:latin typeface="+mn-lt"/>
              </a:rPr>
              <a:t>Pre-steam wood chips</a:t>
            </a:r>
          </a:p>
          <a:p>
            <a:pPr marL="642938" lvl="1"/>
            <a:r>
              <a:rPr lang="en-US" dirty="0">
                <a:latin typeface="+mn-lt"/>
              </a:rPr>
              <a:t>Preheat white liquor</a:t>
            </a:r>
          </a:p>
          <a:p>
            <a:pPr marL="642938" lvl="1"/>
            <a:r>
              <a:rPr lang="en-US" dirty="0">
                <a:latin typeface="+mn-lt"/>
              </a:rPr>
              <a:t>Preheat water used in the process</a:t>
            </a:r>
            <a:endParaRPr lang="da-DK" dirty="0">
              <a:latin typeface="+mn-lt"/>
            </a:endParaRPr>
          </a:p>
          <a:p>
            <a:endParaRPr lang="en-US" altLang="en-US"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 name="Picture 1">
            <a:extLst>
              <a:ext uri="{FF2B5EF4-FFF2-40B4-BE49-F238E27FC236}">
                <a16:creationId xmlns:a16="http://schemas.microsoft.com/office/drawing/2014/main" id="{C0484C0F-C30D-45D3-9218-7499A25D9FA4}"/>
              </a:ext>
            </a:extLst>
          </p:cNvPr>
          <p:cNvPicPr>
            <a:picLocks noChangeAspect="1"/>
          </p:cNvPicPr>
          <p:nvPr/>
        </p:nvPicPr>
        <p:blipFill>
          <a:blip r:embed="rId2"/>
          <a:stretch>
            <a:fillRect/>
          </a:stretch>
        </p:blipFill>
        <p:spPr>
          <a:xfrm>
            <a:off x="4215539" y="978651"/>
            <a:ext cx="4375568" cy="3753374"/>
          </a:xfrm>
          <a:prstGeom prst="rect">
            <a:avLst/>
          </a:prstGeom>
        </p:spPr>
      </p:pic>
    </p:spTree>
    <p:extLst>
      <p:ext uri="{BB962C8B-B14F-4D97-AF65-F5344CB8AC3E}">
        <p14:creationId xmlns:p14="http://schemas.microsoft.com/office/powerpoint/2010/main" val="2220443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206894"/>
            <a:ext cx="8229600" cy="371400"/>
          </a:xfrm>
        </p:spPr>
        <p:txBody>
          <a:bodyPr>
            <a:noAutofit/>
          </a:bodyPr>
          <a:lstStyle/>
          <a:p>
            <a:pPr lvl="3" algn="ctr"/>
            <a:r>
              <a:rPr lang="en-US" sz="1800" dirty="0">
                <a:solidFill>
                  <a:schemeClr val="accent1">
                    <a:lumMod val="50000"/>
                  </a:schemeClr>
                </a:solidFill>
                <a:latin typeface="+mj-lt"/>
              </a:rPr>
              <a:t>II. EEMs in chemical paper production (5)</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10448"/>
            <a:ext cx="8229600" cy="3029100"/>
          </a:xfrm>
        </p:spPr>
        <p:txBody>
          <a:bodyPr>
            <a:noAutofit/>
          </a:bodyPr>
          <a:lstStyle/>
          <a:p>
            <a:pPr marL="85725" indent="0">
              <a:buNone/>
            </a:pPr>
            <a:r>
              <a:rPr lang="en-US" sz="1400" b="1" dirty="0"/>
              <a:t>Kraft Pulp Production – Digester Discharge/Pressure Relief Heat Recovery</a:t>
            </a:r>
          </a:p>
          <a:p>
            <a:pPr marL="85725" indent="0">
              <a:buNone/>
            </a:pPr>
            <a:r>
              <a:rPr lang="en-US" sz="1400" dirty="0"/>
              <a:t>Reducing the pressure in the digester generates steam that can be used for:</a:t>
            </a:r>
          </a:p>
          <a:p>
            <a:pPr marL="85725" indent="0">
              <a:buNone/>
            </a:pPr>
            <a:endParaRPr lang="da-DK" sz="1400" dirty="0"/>
          </a:p>
          <a:p>
            <a:pPr marL="85725" indent="0">
              <a:buNone/>
            </a:pPr>
            <a:r>
              <a:rPr kumimoji="0" lang="en-US" altLang="en-US" sz="1400" b="0" i="0" u="none" strike="noStrike" cap="none" normalizeH="0" baseline="0" dirty="0">
                <a:ln>
                  <a:noFill/>
                </a:ln>
                <a:solidFill>
                  <a:schemeClr val="tx1"/>
                </a:solidFill>
                <a:effectLst/>
              </a:rPr>
              <a:t>Steaming wood chips – there are two methods:</a:t>
            </a:r>
          </a:p>
          <a:p>
            <a:pPr marL="85725" indent="0">
              <a:buNone/>
            </a:pPr>
            <a:endParaRPr lang="da-DK" sz="1400" dirty="0"/>
          </a:p>
          <a:p>
            <a:pPr marL="342900" marR="0" lvl="0" indent="-342900" algn="l" defTabSz="914400" rtl="0" eaLnBrk="0" fontAlgn="base" latinLnBrk="0" hangingPunct="0">
              <a:lnSpc>
                <a:spcPct val="100000"/>
              </a:lnSpc>
              <a:spcBef>
                <a:spcPct val="0"/>
              </a:spcBef>
              <a:spcAft>
                <a:spcPct val="0"/>
              </a:spcAft>
              <a:buClrTx/>
              <a:buSzTx/>
              <a:buAutoNum type="arabicParenR"/>
              <a:tabLst/>
            </a:pPr>
            <a:r>
              <a:rPr lang="en-US" altLang="en-US" sz="1400" dirty="0"/>
              <a:t>Pressure relief from the first stage is commonly used to heat wood chips in the steaming vessel</a:t>
            </a:r>
          </a:p>
          <a:p>
            <a:pPr marL="342900" marR="0" lvl="0" indent="-342900" algn="l" defTabSz="914400" rtl="0" eaLnBrk="0" fontAlgn="base" latinLnBrk="0" hangingPunct="0">
              <a:lnSpc>
                <a:spcPct val="100000"/>
              </a:lnSpc>
              <a:spcBef>
                <a:spcPct val="0"/>
              </a:spcBef>
              <a:spcAft>
                <a:spcPct val="0"/>
              </a:spcAft>
              <a:buClrTx/>
              <a:buSzTx/>
              <a:buAutoNum type="arabicParenR"/>
              <a:tabLst/>
            </a:pPr>
            <a:r>
              <a:rPr lang="en-US" altLang="en-US" sz="1400" dirty="0">
                <a:solidFill>
                  <a:schemeClr val="tx1"/>
                </a:solidFill>
              </a:rPr>
              <a:t>Pressure relief from the second stage can be used as a substitute for direct steam in the wood chip digester</a:t>
            </a:r>
          </a:p>
          <a:p>
            <a:pPr marL="85725" indent="0">
              <a:buNone/>
            </a:pPr>
            <a:endParaRPr lang="da-DK" sz="1400" dirty="0"/>
          </a:p>
          <a:p>
            <a:pPr marL="85725" indent="0">
              <a:buNone/>
            </a:pPr>
            <a:r>
              <a:rPr lang="en-US" altLang="en-US" sz="1400" dirty="0">
                <a:solidFill>
                  <a:schemeClr val="tx1"/>
                </a:solidFill>
              </a:rPr>
              <a:t>Heating water at the production facility</a:t>
            </a:r>
          </a:p>
          <a:p>
            <a:pPr marL="85725" indent="0">
              <a:buNone/>
            </a:pPr>
            <a:endParaRPr lang="da-DK" sz="1400" dirty="0"/>
          </a:p>
          <a:p>
            <a:pPr marL="85725" indent="0">
              <a:buNone/>
            </a:pPr>
            <a:r>
              <a:rPr kumimoji="0" lang="en-US" altLang="en-US" sz="1400" b="0" i="0" u="none" strike="noStrike" cap="none" normalizeH="0" baseline="0" dirty="0">
                <a:ln>
                  <a:noFill/>
                </a:ln>
                <a:solidFill>
                  <a:schemeClr val="tx1"/>
                </a:solidFill>
                <a:effectLst/>
              </a:rPr>
              <a:t>Evaporating black liquor, which is used as thermal energy in multi-stage evaporation equipment</a:t>
            </a:r>
          </a:p>
          <a:p>
            <a:pPr marL="85725" indent="0">
              <a:buNone/>
            </a:pPr>
            <a:endParaRPr lang="en-US" altLang="en-US"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1219571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225775"/>
            <a:ext cx="8229600" cy="371400"/>
          </a:xfrm>
        </p:spPr>
        <p:txBody>
          <a:bodyPr>
            <a:noAutofit/>
          </a:bodyPr>
          <a:lstStyle/>
          <a:p>
            <a:pPr lvl="3" algn="ctr"/>
            <a:r>
              <a:rPr lang="en-US" sz="1800" dirty="0">
                <a:solidFill>
                  <a:schemeClr val="accent1">
                    <a:lumMod val="50000"/>
                  </a:schemeClr>
                </a:solidFill>
                <a:latin typeface="+mj-lt"/>
              </a:rPr>
              <a:t>II. EEMs in chemical paper production (6)</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1078934"/>
            <a:ext cx="2882685" cy="3029100"/>
          </a:xfrm>
        </p:spPr>
        <p:txBody>
          <a:bodyPr>
            <a:normAutofit/>
          </a:bodyPr>
          <a:lstStyle/>
          <a:p>
            <a:pPr marL="85725" indent="0">
              <a:buNone/>
            </a:pPr>
            <a:r>
              <a:rPr lang="en-US" sz="1600" b="1" dirty="0"/>
              <a:t>Kraft Pulp Production – Digester Discharge/Pressure Relief Heat Recovery</a:t>
            </a:r>
          </a:p>
          <a:p>
            <a:pPr marL="85725" indent="0">
              <a:buNone/>
            </a:pPr>
            <a:endParaRPr lang="da-DK" sz="1600" b="1" dirty="0"/>
          </a:p>
          <a:p>
            <a:pPr marL="85725" indent="0">
              <a:buNone/>
            </a:pPr>
            <a:r>
              <a:rPr lang="en-US" sz="1600" dirty="0"/>
              <a:t>Reducing the pressure in the digester generates steam that can be used for:</a:t>
            </a:r>
          </a:p>
          <a:p>
            <a:pPr marL="85725" indent="0">
              <a:buNone/>
            </a:pPr>
            <a:endParaRPr lang="da-DK" sz="1600" dirty="0"/>
          </a:p>
          <a:p>
            <a:pPr marL="85725" indent="0">
              <a:buNone/>
            </a:pPr>
            <a:r>
              <a:rPr kumimoji="0" lang="en-US" altLang="en-US" sz="1600" b="0" i="0" u="none" strike="noStrike" cap="none" normalizeH="0" baseline="0" dirty="0">
                <a:ln>
                  <a:noFill/>
                </a:ln>
                <a:solidFill>
                  <a:schemeClr val="tx1"/>
                </a:solidFill>
                <a:effectLst/>
              </a:rPr>
              <a:t>Steaming wood chips – there are two methods:</a:t>
            </a:r>
          </a:p>
          <a:p>
            <a:pPr marL="85725" indent="0">
              <a:buNone/>
            </a:pPr>
            <a:endParaRPr lang="da-DK" sz="1600" dirty="0"/>
          </a:p>
          <a:p>
            <a:pPr marL="85725" indent="0">
              <a:buNone/>
            </a:pPr>
            <a:endParaRPr lang="da-DK" sz="1600" dirty="0"/>
          </a:p>
          <a:p>
            <a:endParaRPr lang="en-US" altLang="en-US"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7686" y="1078934"/>
            <a:ext cx="4933790" cy="3276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1615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el 1"/>
          <p:cNvSpPr>
            <a:spLocks noGrp="1"/>
          </p:cNvSpPr>
          <p:nvPr>
            <p:ph type="title"/>
          </p:nvPr>
        </p:nvSpPr>
        <p:spPr>
          <a:xfrm>
            <a:off x="457200" y="182666"/>
            <a:ext cx="8229600" cy="371400"/>
          </a:xfrm>
        </p:spPr>
        <p:txBody>
          <a:bodyPr>
            <a:noAutofit/>
          </a:bodyPr>
          <a:lstStyle/>
          <a:p>
            <a:pPr lvl="3" algn="ctr"/>
            <a:r>
              <a:rPr lang="en-US" sz="1800" dirty="0">
                <a:solidFill>
                  <a:schemeClr val="accent1">
                    <a:lumMod val="50000"/>
                  </a:schemeClr>
                </a:solidFill>
                <a:latin typeface="+mj-lt"/>
              </a:rPr>
              <a:t>II. EEMs in chemical paper production (7)</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16084"/>
            <a:ext cx="8229600" cy="3029100"/>
          </a:xfrm>
        </p:spPr>
        <p:txBody>
          <a:bodyPr/>
          <a:lstStyle/>
          <a:p>
            <a:pPr marL="139700" indent="0">
              <a:buNone/>
            </a:pPr>
            <a:r>
              <a:rPr lang="en-US" b="1" dirty="0"/>
              <a:t>Bleaching – Heat Recovery from the Bleaching Plant's Wastewater</a:t>
            </a:r>
            <a:endParaRPr lang="en-US" dirty="0"/>
          </a:p>
          <a:p>
            <a:pPr marL="139700" indent="0">
              <a:buNone/>
            </a:pPr>
            <a:r>
              <a:rPr lang="en-US" dirty="0"/>
              <a:t>The wastewater from the bleaching plant can contain a significant amount of heat, and it would be wasteful to discharge this water without recovering the heat. Heat exchangers can be installed to recover some of this heat for other useful processes around the plant, including hot water heating.</a:t>
            </a:r>
          </a:p>
          <a:p>
            <a:pPr marL="139700" indent="0">
              <a:buNone/>
            </a:pPr>
            <a:endParaRPr lang="en-US" alt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9" name="Rectangle 8"/>
          <p:cNvSpPr/>
          <p:nvPr/>
        </p:nvSpPr>
        <p:spPr>
          <a:xfrm>
            <a:off x="2521318" y="2369367"/>
            <a:ext cx="864096" cy="9181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Bleaching</a:t>
            </a:r>
          </a:p>
        </p:txBody>
      </p:sp>
      <p:cxnSp>
        <p:nvCxnSpPr>
          <p:cNvPr id="13" name="Elbow Connector 12"/>
          <p:cNvCxnSpPr>
            <a:stCxn id="9" idx="2"/>
          </p:cNvCxnSpPr>
          <p:nvPr/>
        </p:nvCxnSpPr>
        <p:spPr>
          <a:xfrm rot="16200000" flipH="1">
            <a:off x="3493426" y="2747409"/>
            <a:ext cx="324036" cy="1404156"/>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357522" y="3287469"/>
            <a:ext cx="972108" cy="5940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125" dirty="0"/>
              <a:t>Recovery</a:t>
            </a:r>
            <a:endParaRPr lang="en-GB" sz="1125" dirty="0"/>
          </a:p>
        </p:txBody>
      </p:sp>
      <p:cxnSp>
        <p:nvCxnSpPr>
          <p:cNvPr id="17" name="Straight Arrow Connector 16"/>
          <p:cNvCxnSpPr/>
          <p:nvPr/>
        </p:nvCxnSpPr>
        <p:spPr>
          <a:xfrm>
            <a:off x="5113606" y="3611505"/>
            <a:ext cx="97210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Elbow Connector 18"/>
          <p:cNvCxnSpPr>
            <a:cxnSpLocks/>
            <a:endCxn id="15" idx="2"/>
          </p:cNvCxnSpPr>
          <p:nvPr/>
        </p:nvCxnSpPr>
        <p:spPr>
          <a:xfrm flipV="1">
            <a:off x="3655444" y="3881536"/>
            <a:ext cx="1188132" cy="162017"/>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cxnSpLocks/>
            <a:stCxn id="15" idx="0"/>
          </p:cNvCxnSpPr>
          <p:nvPr/>
        </p:nvCxnSpPr>
        <p:spPr>
          <a:xfrm rot="5400000" flipH="1" flipV="1">
            <a:off x="4857078" y="2814917"/>
            <a:ext cx="459050" cy="486054"/>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0405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457200" y="206893"/>
            <a:ext cx="8229600" cy="371400"/>
          </a:xfrm>
        </p:spPr>
        <p:txBody>
          <a:bodyPr>
            <a:noAutofit/>
          </a:bodyPr>
          <a:lstStyle/>
          <a:p>
            <a:pPr lvl="3" algn="ctr"/>
            <a:r>
              <a:rPr lang="en-US" sz="1800" dirty="0">
                <a:solidFill>
                  <a:schemeClr val="accent1">
                    <a:lumMod val="50000"/>
                  </a:schemeClr>
                </a:solidFill>
                <a:latin typeface="+mj-lt"/>
              </a:rPr>
              <a:t>II. EEMs in chemical paper production (8)</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10448"/>
            <a:ext cx="8229600" cy="3029100"/>
          </a:xfrm>
        </p:spPr>
        <p:txBody>
          <a:bodyPr>
            <a:normAutofit/>
          </a:bodyPr>
          <a:lstStyle/>
          <a:p>
            <a:pPr marL="85725" indent="0">
              <a:buNone/>
            </a:pPr>
            <a:r>
              <a:rPr lang="da-DK" sz="1600" b="1" dirty="0"/>
              <a:t>Bleaching– </a:t>
            </a:r>
            <a:r>
              <a:rPr lang="en-US" sz="1600" b="1" dirty="0"/>
              <a:t>Improving brown liquor washing technology</a:t>
            </a:r>
            <a:r>
              <a:rPr lang="en-US" sz="1600" dirty="0"/>
              <a:t>.</a:t>
            </a:r>
            <a:endParaRPr lang="da-DK" sz="1600" b="1" dirty="0"/>
          </a:p>
          <a:p>
            <a:pPr marL="139700" indent="0">
              <a:buNone/>
            </a:pPr>
            <a:r>
              <a:rPr lang="en-US" sz="1600" dirty="0"/>
              <a:t>Traditional brown liquor washing technology consists of a series of 3 to 4 washing drums, where a fiber pad under vacuum pressure is sprayed with water to dissolve solids.</a:t>
            </a:r>
            <a:br>
              <a:rPr lang="en-US" sz="1600" dirty="0"/>
            </a:br>
            <a:r>
              <a:rPr lang="en-US" sz="1600" dirty="0"/>
              <a:t>Modern washing systems replace vacuum pressure units with vacuum diffusion or wash press machines. These systems are more efficient in removing solids;</a:t>
            </a:r>
          </a:p>
          <a:p>
            <a:pPr>
              <a:buFont typeface="Arial" panose="020B0604020202020204" pitchFamily="34" charset="0"/>
              <a:buChar char="•"/>
            </a:pPr>
            <a:r>
              <a:rPr lang="en-US" sz="1600" dirty="0"/>
              <a:t>They require less electricity or steam</a:t>
            </a:r>
          </a:p>
          <a:p>
            <a:pPr>
              <a:buFont typeface="Arial" panose="020B0604020202020204" pitchFamily="34" charset="0"/>
              <a:buChar char="•"/>
            </a:pPr>
            <a:r>
              <a:rPr lang="en-US" sz="1600" dirty="0"/>
              <a:t>Reduce bleaching chemicals</a:t>
            </a:r>
          </a:p>
          <a:p>
            <a:pPr marL="139700" indent="0">
              <a:buNone/>
            </a:pPr>
            <a:r>
              <a:rPr lang="en-US" sz="1600" dirty="0"/>
              <a:t>Notably, wash presses have proven to improve efficiency and are becoming increasingly popular in the paper industry.</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204573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
          <p:cNvSpPr>
            <a:spLocks noGrp="1"/>
          </p:cNvSpPr>
          <p:nvPr>
            <p:ph type="title"/>
          </p:nvPr>
        </p:nvSpPr>
        <p:spPr>
          <a:xfrm>
            <a:off x="457200" y="199745"/>
            <a:ext cx="8229600" cy="371400"/>
          </a:xfrm>
        </p:spPr>
        <p:txBody>
          <a:bodyPr>
            <a:noAutofit/>
          </a:bodyPr>
          <a:lstStyle/>
          <a:p>
            <a:pPr lvl="3" algn="ctr"/>
            <a:r>
              <a:rPr lang="en-US" sz="1800" dirty="0">
                <a:solidFill>
                  <a:schemeClr val="accent1">
                    <a:lumMod val="50000"/>
                  </a:schemeClr>
                </a:solidFill>
                <a:latin typeface="+mj-lt"/>
              </a:rPr>
              <a:t>II. EEMs in chemical paper production (9)</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534318" y="738020"/>
            <a:ext cx="8229600" cy="3029100"/>
          </a:xfrm>
        </p:spPr>
        <p:txBody>
          <a:bodyPr>
            <a:normAutofit/>
          </a:bodyPr>
          <a:lstStyle/>
          <a:p>
            <a:pPr marL="85725" indent="0">
              <a:buNone/>
            </a:pPr>
            <a:r>
              <a:rPr lang="da-DK" b="1" dirty="0"/>
              <a:t>Bleeching– Heat exchange by Chlorine dioxide</a:t>
            </a:r>
          </a:p>
          <a:p>
            <a:pPr marL="85725" indent="0">
              <a:buNone/>
            </a:pPr>
            <a:endParaRPr lang="en-GB" sz="1500" dirty="0"/>
          </a:p>
          <a:p>
            <a:pPr marL="85725" indent="0">
              <a:buNone/>
            </a:pPr>
            <a:r>
              <a:rPr lang="en-US" sz="1500" dirty="0"/>
              <a:t>ClO2 solution is typically chilled to maximize ClO2 concentration before being used in the bleaching plant.</a:t>
            </a:r>
            <a:br>
              <a:rPr lang="en-US" sz="1500" dirty="0"/>
            </a:br>
            <a:r>
              <a:rPr lang="en-US" sz="1500" dirty="0"/>
              <a:t>However, heating ClO2 before mixing it into the mixture reduces the need for steam in the bleaching plant, making it an important energy conservation method.</a:t>
            </a:r>
            <a:br>
              <a:rPr lang="en-US" sz="1500" dirty="0"/>
            </a:br>
            <a:r>
              <a:rPr lang="en-US" sz="1500" dirty="0"/>
              <a:t>Preheating can be done by using secondary heat sources with the installation of heat exchangers in the ClO2 supply circuit.</a:t>
            </a:r>
            <a:endParaRPr lang="en-GB" sz="15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9" name="Rectangle 8"/>
          <p:cNvSpPr/>
          <p:nvPr/>
        </p:nvSpPr>
        <p:spPr>
          <a:xfrm>
            <a:off x="5058054" y="3250949"/>
            <a:ext cx="864096" cy="8100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Bleach</a:t>
            </a:r>
          </a:p>
        </p:txBody>
      </p:sp>
      <p:sp>
        <p:nvSpPr>
          <p:cNvPr id="11" name="Rectangle 10"/>
          <p:cNvSpPr/>
          <p:nvPr/>
        </p:nvSpPr>
        <p:spPr>
          <a:xfrm>
            <a:off x="3167844" y="3088931"/>
            <a:ext cx="918102" cy="567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050" dirty="0" err="1"/>
              <a:t>Pre</a:t>
            </a:r>
            <a:r>
              <a:rPr lang="da-DK" sz="1050" dirty="0"/>
              <a:t>-heat</a:t>
            </a:r>
            <a:endParaRPr lang="en-GB" sz="1050" dirty="0"/>
          </a:p>
        </p:txBody>
      </p:sp>
      <p:cxnSp>
        <p:nvCxnSpPr>
          <p:cNvPr id="14" name="Straight Arrow Connector 13"/>
          <p:cNvCxnSpPr/>
          <p:nvPr/>
        </p:nvCxnSpPr>
        <p:spPr>
          <a:xfrm flipH="1">
            <a:off x="2465766" y="3250949"/>
            <a:ext cx="21062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65766" y="3520979"/>
            <a:ext cx="259228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54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457200" y="206893"/>
            <a:ext cx="8229600" cy="371400"/>
          </a:xfrm>
        </p:spPr>
        <p:txBody>
          <a:bodyPr>
            <a:noAutofit/>
          </a:bodyPr>
          <a:lstStyle/>
          <a:p>
            <a:pPr lvl="3" algn="ctr"/>
            <a:r>
              <a:rPr lang="en-US" sz="1800" dirty="0">
                <a:solidFill>
                  <a:schemeClr val="accent1">
                    <a:lumMod val="50000"/>
                  </a:schemeClr>
                </a:solidFill>
                <a:latin typeface="+mj-lt"/>
              </a:rPr>
              <a:t>II. EEMs in chemical paper production (10)</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66487"/>
            <a:ext cx="8229600" cy="3029100"/>
          </a:xfrm>
        </p:spPr>
        <p:txBody>
          <a:bodyPr>
            <a:normAutofit/>
          </a:bodyPr>
          <a:lstStyle/>
          <a:p>
            <a:pPr marL="139700" indent="0">
              <a:lnSpc>
                <a:spcPct val="150000"/>
              </a:lnSpc>
              <a:buNone/>
            </a:pPr>
            <a:r>
              <a:rPr lang="en-US" b="1" dirty="0"/>
              <a:t>Bleaching – Other Methods</a:t>
            </a:r>
            <a:endParaRPr lang="en-US" dirty="0"/>
          </a:p>
          <a:p>
            <a:pPr marL="342900">
              <a:lnSpc>
                <a:spcPct val="150000"/>
              </a:lnSpc>
            </a:pPr>
            <a:r>
              <a:rPr lang="en-US" sz="1500" dirty="0"/>
              <a:t>Extended cooking</a:t>
            </a:r>
          </a:p>
          <a:p>
            <a:pPr marL="342900">
              <a:lnSpc>
                <a:spcPct val="150000"/>
              </a:lnSpc>
            </a:pPr>
            <a:r>
              <a:rPr lang="en-US" sz="1500" dirty="0"/>
              <a:t>Preliminary wood removal using oxygen</a:t>
            </a:r>
          </a:p>
          <a:p>
            <a:pPr marL="342900">
              <a:lnSpc>
                <a:spcPct val="150000"/>
              </a:lnSpc>
            </a:pPr>
            <a:r>
              <a:rPr lang="en-US" sz="1500" dirty="0"/>
              <a:t>Ozone bleaching</a:t>
            </a:r>
          </a:p>
          <a:p>
            <a:pPr marL="342900">
              <a:lnSpc>
                <a:spcPct val="150000"/>
              </a:lnSpc>
            </a:pPr>
            <a:r>
              <a:rPr lang="en-US" sz="1500" dirty="0"/>
              <a:t>Oxidation recovery in the direct alkali recovery system</a:t>
            </a:r>
          </a:p>
          <a:p>
            <a:pPr marL="342900">
              <a:lnSpc>
                <a:spcPct val="150000"/>
              </a:lnSpc>
            </a:pPr>
            <a:r>
              <a:rPr lang="en-US" sz="1500" dirty="0"/>
              <a:t>Biological bleaching</a:t>
            </a:r>
          </a:p>
          <a:p>
            <a:pPr marL="342900">
              <a:lnSpc>
                <a:spcPct val="150000"/>
              </a:lnSpc>
            </a:pPr>
            <a:r>
              <a:rPr lang="en-US" sz="1500" dirty="0"/>
              <a:t>Wash press machines</a:t>
            </a:r>
          </a:p>
          <a:p>
            <a:pPr marL="139700" indent="0">
              <a:lnSpc>
                <a:spcPct val="150000"/>
              </a:lnSpc>
              <a:buNone/>
            </a:pPr>
            <a:endParaRPr lang="en-US" alt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899687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p:cNvSpPr>
            <a:spLocks noGrp="1"/>
          </p:cNvSpPr>
          <p:nvPr>
            <p:ph type="title"/>
          </p:nvPr>
        </p:nvSpPr>
        <p:spPr>
          <a:xfrm>
            <a:off x="457199" y="189098"/>
            <a:ext cx="8229600" cy="371400"/>
          </a:xfrm>
        </p:spPr>
        <p:txBody>
          <a:bodyPr>
            <a:noAutofit/>
          </a:bodyPr>
          <a:lstStyle/>
          <a:p>
            <a:pPr lvl="3" algn="ctr"/>
            <a:r>
              <a:rPr lang="en-US" sz="1800" dirty="0">
                <a:solidFill>
                  <a:schemeClr val="accent1">
                    <a:lumMod val="50000"/>
                  </a:schemeClr>
                </a:solidFill>
                <a:latin typeface="+mj-lt"/>
              </a:rPr>
              <a:t>II. EEMs in chemical paper production (11)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199" y="767764"/>
            <a:ext cx="8229600" cy="3029100"/>
          </a:xfrm>
        </p:spPr>
        <p:txBody>
          <a:bodyPr>
            <a:normAutofit/>
          </a:bodyPr>
          <a:lstStyle/>
          <a:p>
            <a:pPr marL="85725" indent="0">
              <a:buNone/>
            </a:pPr>
            <a:r>
              <a:rPr lang="en-US" sz="1400" b="1" dirty="0"/>
              <a:t>Recovery of Chemicals - Concentration of Solids in Black Liquor</a:t>
            </a:r>
            <a:endParaRPr lang="en-US" sz="1400" dirty="0"/>
          </a:p>
          <a:p>
            <a:r>
              <a:rPr lang="en-US" sz="1400" dirty="0"/>
              <a:t>The black liquor concentrator is designed to increase the solid content of black liquor before it is burned in the recovery boiler.</a:t>
            </a:r>
          </a:p>
          <a:p>
            <a:r>
              <a:rPr lang="en-US" sz="1400" dirty="0"/>
              <a:t>Increasing the solid content means less water evaporates in the recovery boiler, which can significantly improve the efficiency of the steam generation process.</a:t>
            </a:r>
          </a:p>
          <a:p>
            <a:r>
              <a:rPr lang="en-US" sz="1400" dirty="0"/>
              <a:t>Currently, there are two types of black liquor concentrators: the submerged tube concentrator and the falling film concentrator.</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7970" y="2439769"/>
            <a:ext cx="2163335" cy="2247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2690" y="2493670"/>
            <a:ext cx="1936205" cy="2193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4872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545123" y="115416"/>
            <a:ext cx="8229600" cy="371400"/>
          </a:xfrm>
        </p:spPr>
        <p:txBody>
          <a:bodyPr>
            <a:noAutofit/>
          </a:bodyPr>
          <a:lstStyle/>
          <a:p>
            <a:pPr lvl="3" algn="ctr"/>
            <a:r>
              <a:rPr lang="en-US" sz="1800" dirty="0">
                <a:solidFill>
                  <a:schemeClr val="accent1">
                    <a:lumMod val="50000"/>
                  </a:schemeClr>
                </a:solidFill>
                <a:latin typeface="+mj-lt"/>
              </a:rPr>
              <a:t>II. EEMs in chemical paper production (12)</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00350"/>
            <a:ext cx="8229600" cy="3029100"/>
          </a:xfrm>
        </p:spPr>
        <p:txBody>
          <a:bodyPr>
            <a:normAutofit/>
          </a:bodyPr>
          <a:lstStyle/>
          <a:p>
            <a:pPr marL="85725" indent="0">
              <a:buNone/>
            </a:pPr>
            <a:r>
              <a:rPr lang="da-DK" b="1" dirty="0"/>
              <a:t>Recovery of Chemicals– </a:t>
            </a:r>
            <a:r>
              <a:rPr lang="en-US" b="1" dirty="0"/>
              <a:t>Finished Composite Tubes for Recovery Boilers</a:t>
            </a:r>
          </a:p>
          <a:p>
            <a:pPr marL="85725" indent="0">
              <a:buNone/>
            </a:pPr>
            <a:endParaRPr lang="en-US" b="1" dirty="0"/>
          </a:p>
          <a:p>
            <a:pPr marL="85725" indent="0">
              <a:buNone/>
            </a:pPr>
            <a:r>
              <a:rPr lang="en-US" dirty="0"/>
              <a:t>Recovery boilers, which have carbon steel tubes for steam generation, are often severely corroded and frequently fail. This has led to the need to find more advanced alloys to produce these tubes.</a:t>
            </a:r>
          </a:p>
          <a:p>
            <a:pPr marL="85725" indent="0">
              <a:buNone/>
            </a:pPr>
            <a:endParaRPr lang="en-US" dirty="0"/>
          </a:p>
          <a:p>
            <a:pPr marL="85725" indent="0">
              <a:buNone/>
            </a:pPr>
            <a:r>
              <a:rPr lang="en-US" dirty="0"/>
              <a:t>Research has resulted in the development of a new welding coating for cast-extruded alloy tubes. These advanced alloys allow us to use black liquor with higher dry solid content, thereby increasing the thermal efficiency of the boiler and reducing the frequency of boiler shutdowns.</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12028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583402" y="115416"/>
            <a:ext cx="8229600" cy="371400"/>
          </a:xfrm>
        </p:spPr>
        <p:txBody>
          <a:bodyPr>
            <a:noAutofit/>
          </a:bodyPr>
          <a:lstStyle/>
          <a:p>
            <a:pPr lvl="3" algn="ctr"/>
            <a:r>
              <a:rPr lang="en-US" sz="1800" dirty="0">
                <a:solidFill>
                  <a:schemeClr val="accent1">
                    <a:lumMod val="50000"/>
                  </a:schemeClr>
                </a:solidFill>
                <a:latin typeface="+mj-lt"/>
              </a:rPr>
              <a:t>II. EEMs in chemical paper production (13)</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203200" y="782875"/>
            <a:ext cx="8548255" cy="3029100"/>
          </a:xfrm>
        </p:spPr>
        <p:txBody>
          <a:bodyPr>
            <a:noAutofit/>
          </a:bodyPr>
          <a:lstStyle/>
          <a:p>
            <a:pPr marL="139700" indent="0" algn="just">
              <a:buNone/>
            </a:pPr>
            <a:r>
              <a:rPr lang="en-US" sz="1600" b="1" dirty="0"/>
              <a:t>Chemical Recovery – Monitoring Fouling in Recovery Boilers</a:t>
            </a:r>
            <a:endParaRPr lang="en-US" sz="1600" dirty="0"/>
          </a:p>
          <a:p>
            <a:pPr algn="just"/>
            <a:r>
              <a:rPr lang="en-US" sz="1600" dirty="0"/>
              <a:t>Controlling fouling on the heat transfer surfaces in recovery boilers can improve machine operational efficiency, reduce downtime, and create more flexible shutdown schedules.</a:t>
            </a:r>
          </a:p>
          <a:p>
            <a:pPr algn="just"/>
            <a:r>
              <a:rPr lang="en-US" sz="1600" dirty="0"/>
              <a:t>A handheld infrared monitoring system has been developed to detect early signs of faulty components and slag formation, preventing damage from impact and allowing for cleaner cleaning before the fouling solidifies.</a:t>
            </a:r>
          </a:p>
          <a:p>
            <a:pPr algn="just"/>
            <a:r>
              <a:rPr lang="en-US" sz="1600" dirty="0"/>
              <a:t>This system is said to provide clear images of areas inside the boiler that accumulate dirt and allows for inspection of any area within the combustion chamber.</a:t>
            </a:r>
          </a:p>
          <a:p>
            <a:pPr marL="139700" indent="0" algn="just">
              <a:buNone/>
            </a:pPr>
            <a:r>
              <a:rPr lang="en-US" sz="1600" b="1" dirty="0"/>
              <a:t>Benefits:</a:t>
            </a:r>
            <a:endParaRPr lang="en-US" sz="1600" dirty="0"/>
          </a:p>
          <a:p>
            <a:pPr lvl="1" algn="just"/>
            <a:r>
              <a:rPr lang="en-US" sz="1600" dirty="0">
                <a:latin typeface="+mn-lt"/>
              </a:rPr>
              <a:t>Increased thermal efficiency</a:t>
            </a:r>
          </a:p>
          <a:p>
            <a:pPr lvl="1" algn="just"/>
            <a:r>
              <a:rPr lang="en-US" sz="1600" dirty="0">
                <a:latin typeface="+mn-lt"/>
              </a:rPr>
              <a:t>Improved boiler productivity</a:t>
            </a:r>
          </a:p>
          <a:p>
            <a:pPr lvl="1" algn="just"/>
            <a:r>
              <a:rPr lang="en-US" sz="1600" dirty="0">
                <a:latin typeface="+mn-lt"/>
              </a:rPr>
              <a:t>Reduced boiler shutdowns and gas emissions</a:t>
            </a:r>
          </a:p>
          <a:p>
            <a:pPr lvl="1" algn="just"/>
            <a:r>
              <a:rPr lang="en-US" sz="1600" dirty="0">
                <a:latin typeface="+mn-lt"/>
              </a:rPr>
              <a:t>Enhanced safety for the boiler</a:t>
            </a:r>
          </a:p>
          <a:p>
            <a:pPr marL="139697" indent="0" algn="just">
              <a:buNone/>
            </a:pPr>
            <a:endParaRPr lang="en-GB" sz="1600" dirty="0"/>
          </a:p>
          <a:p>
            <a:pPr marL="85725" indent="0" algn="just">
              <a:buNone/>
            </a:pPr>
            <a:endParaRPr lang="da-DK" sz="1600" b="1" dirty="0"/>
          </a:p>
          <a:p>
            <a:pPr algn="just"/>
            <a:endParaRPr lang="en-US" altLang="en-US"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917215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F12A7-60F7-90B3-5752-2E0566F02ED8}"/>
              </a:ext>
            </a:extLst>
          </p:cNvPr>
          <p:cNvSpPr>
            <a:spLocks noGrp="1"/>
          </p:cNvSpPr>
          <p:nvPr>
            <p:ph type="title"/>
          </p:nvPr>
        </p:nvSpPr>
        <p:spPr>
          <a:xfrm>
            <a:off x="457200" y="167635"/>
            <a:ext cx="8229600" cy="371400"/>
          </a:xfrm>
        </p:spPr>
        <p:txBody>
          <a:bodyPr>
            <a:normAutofit fontScale="90000"/>
          </a:bodyPr>
          <a:lstStyle/>
          <a:p>
            <a:r>
              <a:rPr lang="vi-VN" dirty="0" err="1">
                <a:solidFill>
                  <a:srgbClr val="337177"/>
                </a:solidFill>
                <a:latin typeface="+mn-lt"/>
              </a:rPr>
              <a:t>Content</a:t>
            </a:r>
            <a:endParaRPr lang="en-US" dirty="0">
              <a:solidFill>
                <a:srgbClr val="337177"/>
              </a:solidFill>
              <a:latin typeface="+mn-lt"/>
            </a:endParaRPr>
          </a:p>
        </p:txBody>
      </p:sp>
      <p:sp>
        <p:nvSpPr>
          <p:cNvPr id="3" name="Text Placeholder 2">
            <a:extLst>
              <a:ext uri="{FF2B5EF4-FFF2-40B4-BE49-F238E27FC236}">
                <a16:creationId xmlns:a16="http://schemas.microsoft.com/office/drawing/2014/main" id="{ACBF25D8-A4DC-E0CE-67F2-C4D9D642787D}"/>
              </a:ext>
            </a:extLst>
          </p:cNvPr>
          <p:cNvSpPr>
            <a:spLocks noGrp="1"/>
          </p:cNvSpPr>
          <p:nvPr>
            <p:ph type="body" idx="1"/>
          </p:nvPr>
        </p:nvSpPr>
        <p:spPr/>
        <p:txBody>
          <a:bodyPr/>
          <a:lstStyle/>
          <a:p>
            <a:pPr marL="139697" indent="0">
              <a:buNone/>
            </a:pPr>
            <a:r>
              <a:rPr lang="vi-VN" sz="1600" b="1" dirty="0">
                <a:solidFill>
                  <a:schemeClr val="accent1">
                    <a:lumMod val="50000"/>
                  </a:schemeClr>
                </a:solidFill>
              </a:rPr>
              <a:t>The </a:t>
            </a:r>
            <a:r>
              <a:rPr lang="en-US" sz="1600" b="1" dirty="0">
                <a:solidFill>
                  <a:schemeClr val="accent1">
                    <a:lumMod val="50000"/>
                  </a:schemeClr>
                </a:solidFill>
              </a:rPr>
              <a:t>typical energy efficiency measures</a:t>
            </a:r>
            <a:r>
              <a:rPr lang="vi-VN" sz="1600" b="1" dirty="0">
                <a:solidFill>
                  <a:schemeClr val="accent1">
                    <a:lumMod val="50000"/>
                  </a:schemeClr>
                </a:solidFill>
              </a:rPr>
              <a:t> (</a:t>
            </a:r>
            <a:r>
              <a:rPr lang="vi-VN" sz="1600" b="1" dirty="0" err="1">
                <a:solidFill>
                  <a:schemeClr val="accent1">
                    <a:lumMod val="50000"/>
                  </a:schemeClr>
                </a:solidFill>
              </a:rPr>
              <a:t>EEMs</a:t>
            </a:r>
            <a:r>
              <a:rPr lang="vi-VN" sz="1600" b="1" dirty="0">
                <a:solidFill>
                  <a:schemeClr val="accent1">
                    <a:lumMod val="50000"/>
                  </a:schemeClr>
                </a:solidFill>
              </a:rPr>
              <a:t>)</a:t>
            </a:r>
            <a:r>
              <a:rPr lang="en-US" sz="1600" b="1" dirty="0">
                <a:solidFill>
                  <a:schemeClr val="accent1">
                    <a:lumMod val="50000"/>
                  </a:schemeClr>
                </a:solidFill>
              </a:rPr>
              <a:t> in the paper and pulp production line</a:t>
            </a:r>
            <a:r>
              <a:rPr lang="vi-VN" sz="1600" dirty="0">
                <a:solidFill>
                  <a:schemeClr val="accent1">
                    <a:lumMod val="50000"/>
                  </a:schemeClr>
                </a:solidFill>
                <a:latin typeface="+mj-lt"/>
              </a:rPr>
              <a:t> </a:t>
            </a:r>
            <a:r>
              <a:rPr lang="vi-VN" sz="1600" b="1" dirty="0">
                <a:solidFill>
                  <a:schemeClr val="accent1">
                    <a:lumMod val="50000"/>
                  </a:schemeClr>
                </a:solidFill>
              </a:rPr>
              <a:t>is presented including:</a:t>
            </a:r>
          </a:p>
          <a:p>
            <a:pPr marL="139697" indent="0">
              <a:buNone/>
            </a:pPr>
            <a:endParaRPr lang="vi-VN" sz="1600" b="1" dirty="0">
              <a:solidFill>
                <a:schemeClr val="accent1">
                  <a:lumMod val="50000"/>
                </a:schemeClr>
              </a:solidFill>
            </a:endParaRPr>
          </a:p>
          <a:p>
            <a:pPr marL="539747" indent="-400050">
              <a:buFont typeface="+mj-lt"/>
              <a:buAutoNum type="romanUcPeriod"/>
            </a:pPr>
            <a:r>
              <a:rPr lang="en-US" sz="1600" dirty="0">
                <a:solidFill>
                  <a:schemeClr val="accent1">
                    <a:lumMod val="50000"/>
                  </a:schemeClr>
                </a:solidFill>
                <a:latin typeface="+mj-lt"/>
              </a:rPr>
              <a:t>EEMs in preliminary treatment</a:t>
            </a:r>
            <a:endParaRPr lang="vi-VN" sz="1600" dirty="0">
              <a:solidFill>
                <a:schemeClr val="accent1">
                  <a:lumMod val="50000"/>
                </a:schemeClr>
              </a:solidFill>
              <a:latin typeface="+mj-lt"/>
            </a:endParaRPr>
          </a:p>
          <a:p>
            <a:pPr marL="539747" indent="-400050">
              <a:buFont typeface="+mj-lt"/>
              <a:buAutoNum type="romanUcPeriod"/>
            </a:pPr>
            <a:r>
              <a:rPr lang="en-US" sz="1600" dirty="0">
                <a:solidFill>
                  <a:schemeClr val="accent1">
                    <a:lumMod val="50000"/>
                  </a:schemeClr>
                </a:solidFill>
                <a:latin typeface="+mj-lt"/>
              </a:rPr>
              <a:t>EEMs in chemical paper production</a:t>
            </a:r>
            <a:endParaRPr lang="vi-VN" sz="1600" dirty="0">
              <a:solidFill>
                <a:schemeClr val="accent1">
                  <a:lumMod val="50000"/>
                </a:schemeClr>
              </a:solidFill>
              <a:latin typeface="+mj-lt"/>
            </a:endParaRPr>
          </a:p>
          <a:p>
            <a:pPr marL="539747" indent="-400050">
              <a:buFont typeface="+mj-lt"/>
              <a:buAutoNum type="romanUcPeriod"/>
            </a:pPr>
            <a:r>
              <a:rPr lang="en-US" sz="1600" dirty="0">
                <a:solidFill>
                  <a:schemeClr val="accent1">
                    <a:lumMod val="50000"/>
                  </a:schemeClr>
                </a:solidFill>
                <a:latin typeface="+mj-lt"/>
              </a:rPr>
              <a:t>EEMs </a:t>
            </a:r>
            <a:r>
              <a:rPr lang="en-US" sz="1600" dirty="0" err="1">
                <a:solidFill>
                  <a:schemeClr val="accent1">
                    <a:lumMod val="50000"/>
                  </a:schemeClr>
                </a:solidFill>
                <a:latin typeface="+mj-lt"/>
              </a:rPr>
              <a:t>i</a:t>
            </a:r>
            <a:r>
              <a:rPr lang="en-GB" sz="1600" dirty="0">
                <a:solidFill>
                  <a:schemeClr val="accent1">
                    <a:lumMod val="50000"/>
                  </a:schemeClr>
                </a:solidFill>
                <a:latin typeface="+mj-lt"/>
              </a:rPr>
              <a:t>n mechanical pulp production </a:t>
            </a:r>
            <a:endParaRPr lang="vi-VN" sz="1600" dirty="0">
              <a:solidFill>
                <a:schemeClr val="accent1">
                  <a:lumMod val="50000"/>
                </a:schemeClr>
              </a:solidFill>
              <a:latin typeface="+mj-lt"/>
            </a:endParaRPr>
          </a:p>
          <a:p>
            <a:pPr marL="539747" indent="-400050">
              <a:buFont typeface="+mj-lt"/>
              <a:buAutoNum type="romanUcPeriod"/>
            </a:pPr>
            <a:r>
              <a:rPr lang="en-US" sz="1600" dirty="0">
                <a:solidFill>
                  <a:schemeClr val="accent1">
                    <a:lumMod val="50000"/>
                  </a:schemeClr>
                </a:solidFill>
                <a:latin typeface="+mj-lt"/>
              </a:rPr>
              <a:t>EEMs </a:t>
            </a:r>
            <a:r>
              <a:rPr lang="en-US" sz="1600" dirty="0" err="1">
                <a:solidFill>
                  <a:schemeClr val="accent1">
                    <a:lumMod val="50000"/>
                  </a:schemeClr>
                </a:solidFill>
                <a:latin typeface="+mj-lt"/>
              </a:rPr>
              <a:t>i</a:t>
            </a:r>
            <a:r>
              <a:rPr lang="en-GB" sz="1600" dirty="0">
                <a:solidFill>
                  <a:schemeClr val="accent1">
                    <a:lumMod val="50000"/>
                  </a:schemeClr>
                </a:solidFill>
                <a:latin typeface="+mj-lt"/>
              </a:rPr>
              <a:t>n paper production  </a:t>
            </a:r>
            <a:endParaRPr lang="en-US" dirty="0"/>
          </a:p>
        </p:txBody>
      </p:sp>
    </p:spTree>
    <p:extLst>
      <p:ext uri="{BB962C8B-B14F-4D97-AF65-F5344CB8AC3E}">
        <p14:creationId xmlns:p14="http://schemas.microsoft.com/office/powerpoint/2010/main" val="2582779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0868" y="782875"/>
            <a:ext cx="4395037" cy="4020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el 1"/>
          <p:cNvSpPr>
            <a:spLocks noGrp="1"/>
          </p:cNvSpPr>
          <p:nvPr>
            <p:ph type="title"/>
          </p:nvPr>
        </p:nvSpPr>
        <p:spPr>
          <a:xfrm>
            <a:off x="457200" y="154891"/>
            <a:ext cx="8229600" cy="371400"/>
          </a:xfrm>
        </p:spPr>
        <p:txBody>
          <a:bodyPr>
            <a:noAutofit/>
          </a:bodyPr>
          <a:lstStyle/>
          <a:p>
            <a:pPr lvl="3" algn="ctr"/>
            <a:r>
              <a:rPr lang="en-US" sz="1800" dirty="0">
                <a:solidFill>
                  <a:schemeClr val="accent1">
                    <a:lumMod val="50000"/>
                  </a:schemeClr>
                </a:solidFill>
                <a:latin typeface="+mj-lt"/>
              </a:rPr>
              <a:t>II. EEMs in chemical paper production (1)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4737100" cy="3029100"/>
          </a:xfrm>
        </p:spPr>
        <p:txBody>
          <a:bodyPr>
            <a:noAutofit/>
          </a:bodyPr>
          <a:lstStyle/>
          <a:p>
            <a:pPr marL="139700" indent="0">
              <a:buNone/>
            </a:pPr>
            <a:r>
              <a:rPr lang="en-US" sz="1600" b="1" dirty="0"/>
              <a:t>Chemical Recovery – Four-Stage Air Injection</a:t>
            </a:r>
            <a:endParaRPr lang="en-US" sz="1600" dirty="0"/>
          </a:p>
          <a:p>
            <a:pPr marL="425450" indent="-285750"/>
            <a:r>
              <a:rPr lang="en-US" sz="1600" dirty="0"/>
              <a:t>Many recovery boilers have a three-stage air injection system but use the third stage sparingly.</a:t>
            </a:r>
          </a:p>
          <a:p>
            <a:pPr marL="425450" indent="-285750"/>
            <a:r>
              <a:rPr lang="en-US" sz="1600" dirty="0"/>
              <a:t>By fully utilizing the third stage and adding a fourth air injection port, the transition of gas and fouling in the pipes are reduced.</a:t>
            </a:r>
          </a:p>
          <a:p>
            <a:pPr marL="425450" indent="-285750"/>
            <a:r>
              <a:rPr lang="en-US" sz="1600" dirty="0"/>
              <a:t>This can reduce the frequency of recovery boiler cleaning, thereby saving energy by decreasing the number of boiler shutdowns and reheating cycles.</a:t>
            </a:r>
          </a:p>
          <a:p>
            <a:pPr marL="85725" indent="0">
              <a:buNone/>
            </a:pPr>
            <a:endParaRPr lang="da-DK" sz="1600" dirty="0"/>
          </a:p>
          <a:p>
            <a:endParaRPr lang="en-US" altLang="en-US"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4113397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93799"/>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(1)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43583"/>
            <a:ext cx="8229600" cy="3029100"/>
          </a:xfrm>
        </p:spPr>
        <p:txBody>
          <a:bodyPr>
            <a:noAutofit/>
          </a:bodyPr>
          <a:lstStyle/>
          <a:p>
            <a:pPr marL="85725" indent="0">
              <a:buNone/>
            </a:pPr>
            <a:r>
              <a:rPr lang="en-US" b="1" dirty="0"/>
              <a:t>Mechanical Pulp Production </a:t>
            </a:r>
          </a:p>
          <a:p>
            <a:pPr marL="371475" indent="-285750">
              <a:buFont typeface="Wingdings" panose="05000000000000000000" pitchFamily="2" charset="2"/>
              <a:buChar char="Ø"/>
            </a:pPr>
            <a:r>
              <a:rPr lang="en-US" dirty="0"/>
              <a:t>Mechanical Pulp Production is the oldest method of pulp production. This process uses mechanical energy to weaken and separate fibers from wood and waste paper through a grinding process.</a:t>
            </a:r>
          </a:p>
          <a:p>
            <a:pPr marL="371475" indent="-285750">
              <a:buFont typeface="Wingdings" panose="05000000000000000000" pitchFamily="2" charset="2"/>
              <a:buChar char="Ø"/>
            </a:pPr>
            <a:r>
              <a:rPr lang="en-US" dirty="0"/>
              <a:t>The advantage of mechanical pulp production is that it produces higher yields compared to chemical pulp production (up to 95%). However, because this process does not break down the wood, the fiber strength and pulp durability are lower.</a:t>
            </a:r>
          </a:p>
          <a:p>
            <a:pPr marL="371475" indent="-285750">
              <a:buFont typeface="Wingdings" panose="05000000000000000000" pitchFamily="2" charset="2"/>
              <a:buChar char="Ø"/>
            </a:pPr>
            <a:r>
              <a:rPr lang="en-US" dirty="0"/>
              <a:t>The weakness of the paper becomes more severe because the mechanical grinding process also produces shorter fibers. As a result, most mechanical pulp is typically used for low-quality papers such as newspapers, magazines, and catalogs. The mechanical pulp production method requires more careful screening of materials to remove impurities like dust, debris, and wood chips compared to chemical pulp production.</a:t>
            </a:r>
          </a:p>
          <a:p>
            <a:pPr marL="885814" lvl="1" indent="-342900">
              <a:buFont typeface="Arial" panose="020B0604020202020204" pitchFamily="34" charset="0"/>
              <a:buChar char="•"/>
            </a:pPr>
            <a:r>
              <a:rPr lang="en-US" sz="1500" dirty="0">
                <a:latin typeface="+mn-lt"/>
              </a:rPr>
              <a:t>Pulp Production by Grinding Method</a:t>
            </a:r>
          </a:p>
          <a:p>
            <a:pPr marL="885814" lvl="1" indent="-342900">
              <a:buFont typeface="Arial" panose="020B0604020202020204" pitchFamily="34" charset="0"/>
              <a:buChar char="•"/>
            </a:pPr>
            <a:r>
              <a:rPr lang="en-US" sz="1500" dirty="0">
                <a:latin typeface="+mn-lt"/>
              </a:rPr>
              <a:t>Pulp Production by pulp grinding machine</a:t>
            </a:r>
          </a:p>
          <a:p>
            <a:pPr marL="885814" lvl="1" indent="-342900">
              <a:buFont typeface="Arial" panose="020B0604020202020204" pitchFamily="34" charset="0"/>
              <a:buChar char="•"/>
            </a:pPr>
            <a:r>
              <a:rPr lang="en-US" sz="1500" dirty="0">
                <a:latin typeface="+mn-lt"/>
              </a:rPr>
              <a:t>Thermo-Mechanical Pulping (TMP)</a:t>
            </a:r>
          </a:p>
          <a:p>
            <a:pPr marL="885814" lvl="1" indent="-342900">
              <a:buFont typeface="Arial" panose="020B0604020202020204" pitchFamily="34" charset="0"/>
              <a:buChar char="•"/>
            </a:pPr>
            <a:r>
              <a:rPr lang="en-US" sz="1500" dirty="0">
                <a:latin typeface="+mn-lt"/>
              </a:rPr>
              <a:t>Chemithermomechanical Pulping (CTMP)</a:t>
            </a:r>
            <a:endParaRPr lang="en-GB" sz="1500" dirty="0">
              <a:latin typeface="+mn-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1355965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199" y="207898"/>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(2)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8229600" cy="3029100"/>
          </a:xfrm>
        </p:spPr>
        <p:txBody>
          <a:bodyPr>
            <a:normAutofit/>
          </a:bodyPr>
          <a:lstStyle/>
          <a:p>
            <a:pPr marL="85725" indent="0" algn="just">
              <a:buNone/>
            </a:pPr>
            <a:r>
              <a:rPr lang="en-US" sz="1600" b="1" dirty="0"/>
              <a:t>Mechanical Pulp Production – Continuous Pulping Aids</a:t>
            </a:r>
          </a:p>
          <a:p>
            <a:pPr marL="85725" indent="0" algn="just">
              <a:buNone/>
            </a:pPr>
            <a:r>
              <a:rPr lang="en-US" sz="1600" dirty="0"/>
              <a:t>The continuous pulping aid process for commercially purchased pulp involves mixing dry pulp ingredients with water in a large tank to produce a fibrous paper slurry</a:t>
            </a:r>
          </a:p>
          <a:p>
            <a:pPr marL="85725" indent="0" algn="just">
              <a:buNone/>
            </a:pPr>
            <a:r>
              <a:rPr lang="en-US" sz="1600" dirty="0"/>
              <a:t>Usually, this process is carried out in batches, however switching to a continuous process can result in energy savings due to improved process efficiency. Energy savings of up to 40% can be achieved by reducing requirement to use grinding aid motor power.</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1900" y="2688348"/>
            <a:ext cx="3000199" cy="22472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1534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196454"/>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(3)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336014" y="648892"/>
            <a:ext cx="8229600" cy="3029100"/>
          </a:xfrm>
        </p:spPr>
        <p:txBody>
          <a:bodyPr/>
          <a:lstStyle/>
          <a:p>
            <a:pPr marL="139700" indent="0">
              <a:buNone/>
            </a:pPr>
            <a:r>
              <a:rPr lang="en-US" b="1" dirty="0"/>
              <a:t>Mechanical Pulp Production – Efficient Continuous Grinding Aid Impeller</a:t>
            </a:r>
            <a:endParaRPr lang="en-US" dirty="0"/>
          </a:p>
          <a:p>
            <a:pPr marL="139700" indent="0">
              <a:buNone/>
            </a:pPr>
            <a:r>
              <a:rPr lang="en-US" dirty="0"/>
              <a:t>The impeller design of the new grinding aid machine has been optimized for energy consumption by using computational fluid dynamics simulations to study the interaction between the impeller and the paper slurry.</a:t>
            </a:r>
            <a:br>
              <a:rPr lang="en-US" dirty="0"/>
            </a:br>
            <a:r>
              <a:rPr lang="en-US" dirty="0"/>
              <a:t>According to reports, replacing an existing impeller with a newly optimized impeller can reduce impeller motor consumption anywhere from 10% to 30%.</a:t>
            </a:r>
          </a:p>
          <a:p>
            <a:pPr marL="85725" indent="0">
              <a:buNone/>
            </a:pPr>
            <a:endParaRPr lang="en-US" sz="1350"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66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6845"/>
          <a:stretch/>
        </p:blipFill>
        <p:spPr bwMode="auto">
          <a:xfrm>
            <a:off x="1028940" y="2322002"/>
            <a:ext cx="7086120" cy="221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5526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199" y="128089"/>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(4)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08720"/>
            <a:ext cx="8229600" cy="3029100"/>
          </a:xfrm>
        </p:spPr>
        <p:txBody>
          <a:bodyPr>
            <a:normAutofit/>
          </a:bodyPr>
          <a:lstStyle/>
          <a:p>
            <a:pPr marL="139700" indent="0">
              <a:buNone/>
            </a:pPr>
            <a:r>
              <a:rPr lang="en-US" b="1" dirty="0"/>
              <a:t>Mechanical Pulp Production – Drum Pulper</a:t>
            </a:r>
            <a:endParaRPr lang="en-US" dirty="0"/>
          </a:p>
          <a:p>
            <a:r>
              <a:rPr lang="en-US" dirty="0"/>
              <a:t>The drum pulper allows mills to produce pulp from recycled paper and packaging paper products.</a:t>
            </a:r>
          </a:p>
          <a:p>
            <a:r>
              <a:rPr lang="en-US" dirty="0"/>
              <a:t>The drum pulper is a rotating, inclined drum with a separating screen used to mix recycled paper fibers, water, and deinking chemicals. The machine's lighter mechanical action allows the contaminants to remain intact during the fiber separation process.</a:t>
            </a:r>
          </a:p>
          <a:p>
            <a:r>
              <a:rPr lang="en-US" dirty="0"/>
              <a:t>The drum pulper consumes less energy compared to traditional mechanical pulping machines, uses less water, and reduces fiber breakage.</a:t>
            </a:r>
          </a:p>
          <a:p>
            <a:pPr marL="139700" indent="0">
              <a:buNone/>
            </a:pPr>
            <a:endParaRPr lang="en-GB"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0181" y="2845928"/>
            <a:ext cx="5263637" cy="1983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5300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457200" y="196324"/>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(5)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48632"/>
            <a:ext cx="8229600" cy="3029100"/>
          </a:xfrm>
        </p:spPr>
        <p:txBody>
          <a:bodyPr>
            <a:normAutofit/>
          </a:bodyPr>
          <a:lstStyle/>
          <a:p>
            <a:pPr marL="139700" indent="0">
              <a:buNone/>
            </a:pPr>
            <a:r>
              <a:rPr lang="en-US" b="1" dirty="0"/>
              <a:t>Mechanical Pulp Production – Heat Recovery from Deinking Waste</a:t>
            </a:r>
            <a:endParaRPr lang="en-US" dirty="0"/>
          </a:p>
          <a:p>
            <a:r>
              <a:rPr lang="en-US" dirty="0"/>
              <a:t>The deinking wastewater is typically discharged at a heated temperature and serves as a low-grade heat recovery source at a pulp mill that processes recycled paper fibers.</a:t>
            </a:r>
          </a:p>
          <a:p>
            <a:r>
              <a:rPr lang="en-US" dirty="0"/>
              <a:t>Installing heat exchangers in the wastewater circuit can recover some of the heat for useful purposes, such as heating water at the production facility.</a:t>
            </a:r>
          </a:p>
          <a:p>
            <a:r>
              <a:rPr lang="en-US" dirty="0"/>
              <a:t>For example, a paper mill that produces newsprint and specialty paper products from three paper machines uses approximately 60% recycled fiber from old newspapers and magazines as raw material. The mill’s wastewater stream has a temperature of about 48°C with a flow rate of m³/h. A heat exchanger system would provide warm, filtered water for the mill’s paper machines, helping to offset a portion of the mill’s steam demand.</a:t>
            </a:r>
          </a:p>
          <a:p>
            <a:endParaRPr lang="en-US"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17451926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457200" y="187838"/>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(6)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8414"/>
            <a:ext cx="8229600" cy="3029100"/>
          </a:xfrm>
        </p:spPr>
        <p:txBody>
          <a:bodyPr>
            <a:normAutofit/>
          </a:bodyPr>
          <a:lstStyle/>
          <a:p>
            <a:pPr marL="139700" indent="0">
              <a:buNone/>
            </a:pPr>
            <a:r>
              <a:rPr lang="en-US" b="1" dirty="0">
                <a:latin typeface="+mj-lt"/>
              </a:rPr>
              <a:t>Mechanical Pulp Production – Heat Recovery in the TMP Process</a:t>
            </a:r>
            <a:endParaRPr lang="en-US" dirty="0">
              <a:latin typeface="+mj-lt"/>
            </a:endParaRPr>
          </a:p>
          <a:p>
            <a:r>
              <a:rPr lang="en-US" dirty="0">
                <a:latin typeface="+mj-lt"/>
              </a:rPr>
              <a:t>A large amount of steam is generated as a byproduct of the thermo-mechanical pulping process. This low-pressure steam is often contaminated; however, most of the energy can be reused for other processes in the mill through heat recovery equipment. Heat recovery methods include:</a:t>
            </a:r>
          </a:p>
          <a:p>
            <a:pPr lvl="1"/>
            <a:r>
              <a:rPr lang="en-US" sz="1500" dirty="0">
                <a:latin typeface="+mj-lt"/>
              </a:rPr>
              <a:t>Compressing the steam mechanically or at integrated mills, where clean steam is produced and can be used in the drying section of the paper machine.</a:t>
            </a:r>
          </a:p>
          <a:p>
            <a:pPr lvl="1"/>
            <a:r>
              <a:rPr lang="en-US" sz="1500" dirty="0">
                <a:latin typeface="+mj-lt"/>
              </a:rPr>
              <a:t>Direct-contact heat exchangers that generate hot water for the paper machine and provide additional water for the boiler and clean steam used in other processes.</a:t>
            </a:r>
          </a:p>
          <a:p>
            <a:pPr lvl="1"/>
            <a:r>
              <a:rPr lang="en-US" sz="1500" dirty="0">
                <a:latin typeface="+mj-lt"/>
              </a:rPr>
              <a:t>Boilers to produce clean steam for use in various processes.</a:t>
            </a:r>
          </a:p>
          <a:p>
            <a:pPr lvl="1"/>
            <a:r>
              <a:rPr lang="en-US" sz="1500" dirty="0">
                <a:latin typeface="+mj-lt"/>
              </a:rPr>
              <a:t>Other equipment in the compression system where water is heated and systems such as the </a:t>
            </a:r>
            <a:r>
              <a:rPr lang="en-US" sz="1500" dirty="0" err="1">
                <a:latin typeface="+mj-lt"/>
              </a:rPr>
              <a:t>cyclotherm</a:t>
            </a:r>
            <a:r>
              <a:rPr lang="en-US" sz="1500" dirty="0">
                <a:latin typeface="+mj-lt"/>
              </a:rPr>
              <a:t> heat pump system.</a:t>
            </a:r>
          </a:p>
          <a:p>
            <a:pPr lvl="1"/>
            <a:endParaRPr lang="en-US" sz="1500" dirty="0">
              <a:latin typeface="+mj-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3421935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518746" y="187084"/>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(7)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8414"/>
            <a:ext cx="3804834" cy="3029100"/>
          </a:xfrm>
        </p:spPr>
        <p:txBody>
          <a:bodyPr>
            <a:noAutofit/>
          </a:bodyPr>
          <a:lstStyle/>
          <a:p>
            <a:pPr marL="85725" indent="0">
              <a:buNone/>
            </a:pPr>
            <a:r>
              <a:rPr lang="en-US" sz="1400" b="1" dirty="0"/>
              <a:t>Mechanical Pulp Production – Heat Recovery in the TMP Process</a:t>
            </a:r>
            <a:endParaRPr lang="en-US" sz="1400" dirty="0"/>
          </a:p>
          <a:p>
            <a:pPr marL="85725" indent="0">
              <a:buNone/>
            </a:pPr>
            <a:endParaRPr lang="en-US" sz="1400" b="1" dirty="0"/>
          </a:p>
          <a:p>
            <a:r>
              <a:rPr lang="en-US" sz="1400" dirty="0"/>
              <a:t>The TMP (Thermo-Mechanical Pulping) heat recovery process is applied to any mill that uses pressure ground pulp and currently does not have a heat recovery system in place (usually older mills, since most modern TMP mills are designed with heat recovery systems).</a:t>
            </a:r>
          </a:p>
          <a:p>
            <a:r>
              <a:rPr lang="en-US" sz="1400" dirty="0"/>
              <a:t>A typical heat recovery system for a pressure ground pulp mill can generate 1.1 to 1.9 tons of clean steam at the dryer for each ton of pulp.</a:t>
            </a:r>
            <a:endParaRPr lang="en-GB"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677" y="890136"/>
            <a:ext cx="4608259" cy="2927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5480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
          <p:cNvSpPr>
            <a:spLocks noGrp="1"/>
          </p:cNvSpPr>
          <p:nvPr>
            <p:ph type="title"/>
          </p:nvPr>
        </p:nvSpPr>
        <p:spPr>
          <a:xfrm>
            <a:off x="457200" y="204669"/>
            <a:ext cx="8229600" cy="371400"/>
          </a:xfrm>
        </p:spPr>
        <p:txBody>
          <a:bodyPr>
            <a:noAutofit/>
          </a:bodyPr>
          <a:lstStyle/>
          <a:p>
            <a:pPr lvl="3" algn="ctr"/>
            <a:r>
              <a:rPr lang="en-US" sz="1800" dirty="0">
                <a:solidFill>
                  <a:schemeClr val="accent1">
                    <a:lumMod val="50000"/>
                  </a:schemeClr>
                </a:solidFill>
                <a:latin typeface="+mj-lt"/>
              </a:rPr>
              <a:t>III.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mechanical pulp production (8)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8414"/>
            <a:ext cx="8229600" cy="3029100"/>
          </a:xfrm>
        </p:spPr>
        <p:txBody>
          <a:bodyPr/>
          <a:lstStyle/>
          <a:p>
            <a:pPr marL="139700" indent="0">
              <a:buNone/>
            </a:pPr>
            <a:r>
              <a:rPr lang="en-US" b="1" dirty="0"/>
              <a:t>Mechanical Pulp Production – Other Methods</a:t>
            </a:r>
            <a:endParaRPr lang="en-US" dirty="0"/>
          </a:p>
          <a:p>
            <a:pPr marL="428625" indent="-342900"/>
            <a:r>
              <a:rPr lang="en-US" dirty="0"/>
              <a:t>Enhanced use of recycled pulp</a:t>
            </a:r>
          </a:p>
          <a:p>
            <a:pPr marL="428625" indent="-342900"/>
            <a:r>
              <a:rPr lang="en-US" dirty="0"/>
              <a:t>Pulp production by thermo-mechanical method</a:t>
            </a:r>
          </a:p>
          <a:p>
            <a:pPr marL="428625" indent="-342900"/>
            <a:r>
              <a:rPr lang="en-US" dirty="0"/>
              <a:t>Pulp production using the RTS process</a:t>
            </a:r>
          </a:p>
          <a:p>
            <a:pPr marL="428625" indent="-342900"/>
            <a:r>
              <a:rPr lang="en-US" dirty="0"/>
              <a:t>Recycled paper fiber separation</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4761094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199" y="210237"/>
            <a:ext cx="8229600" cy="371400"/>
          </a:xfrm>
        </p:spPr>
        <p:txBody>
          <a:bodyPr>
            <a:noAutofit/>
          </a:bodyPr>
          <a:lstStyle/>
          <a:p>
            <a:pPr lvl="3" algn="ctr"/>
            <a:r>
              <a:rPr lang="en-US" sz="1800" dirty="0">
                <a:solidFill>
                  <a:schemeClr val="accent1">
                    <a:lumMod val="50000"/>
                  </a:schemeClr>
                </a:solidFill>
                <a:latin typeface="+mj-lt"/>
              </a:rPr>
              <a:t>IV.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paper production (1)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8229600" cy="1194808"/>
          </a:xfrm>
        </p:spPr>
        <p:txBody>
          <a:bodyPr>
            <a:noAutofit/>
          </a:bodyPr>
          <a:lstStyle/>
          <a:p>
            <a:pPr marL="139700" indent="0">
              <a:buNone/>
            </a:pPr>
            <a:r>
              <a:rPr lang="en-US" sz="1600" b="1" dirty="0"/>
              <a:t>Paper Production:</a:t>
            </a:r>
            <a:endParaRPr lang="en-US" sz="1600" dirty="0"/>
          </a:p>
          <a:p>
            <a:r>
              <a:rPr lang="en-US" sz="1600" b="1" dirty="0"/>
              <a:t>Based on experience:</a:t>
            </a:r>
            <a:endParaRPr lang="en-US" sz="1600" dirty="0"/>
          </a:p>
          <a:p>
            <a:pPr marL="728663" lvl="1" indent="-342900">
              <a:buFont typeface="Wingdings" panose="05000000000000000000" pitchFamily="2" charset="2"/>
              <a:buChar char="Ø"/>
            </a:pPr>
            <a:r>
              <a:rPr lang="en-US" sz="1600" dirty="0">
                <a:latin typeface="+mn-lt"/>
              </a:rPr>
              <a:t>The energy required in the pressing section is four times that of the forming section.</a:t>
            </a:r>
          </a:p>
          <a:p>
            <a:pPr marL="728663" lvl="1" indent="-342900">
              <a:buFont typeface="Wingdings" panose="05000000000000000000" pitchFamily="2" charset="2"/>
              <a:buChar char="Ø"/>
            </a:pPr>
            <a:r>
              <a:rPr lang="en-US" sz="1600" dirty="0">
                <a:latin typeface="+mn-lt"/>
              </a:rPr>
              <a:t>The energy required in the drying section is 25 times that of the forming </a:t>
            </a:r>
            <a:r>
              <a:rPr lang="en-US" sz="1600" b="1" dirty="0">
                <a:latin typeface="+mn-lt"/>
              </a:rPr>
              <a:t>section.</a:t>
            </a:r>
          </a:p>
          <a:p>
            <a:pPr marL="85725" indent="0">
              <a:buNone/>
            </a:pPr>
            <a:endParaRPr lang="en-US" sz="1600" b="1" dirty="0"/>
          </a:p>
          <a:p>
            <a:pPr marL="85725" indent="0">
              <a:buNone/>
            </a:pPr>
            <a:endParaRPr lang="en-US" sz="1600"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940" y="2258204"/>
            <a:ext cx="6346119" cy="2348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8640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137465"/>
            <a:ext cx="9144000" cy="371400"/>
          </a:xfrm>
        </p:spPr>
        <p:txBody>
          <a:bodyPr>
            <a:noAutofit/>
          </a:bodyPr>
          <a:lstStyle/>
          <a:p>
            <a:pPr lvl="3" algn="ctr"/>
            <a:r>
              <a:rPr lang="en-US" sz="2000" dirty="0">
                <a:solidFill>
                  <a:schemeClr val="accent1">
                    <a:lumMod val="50000"/>
                  </a:schemeClr>
                </a:solidFill>
                <a:latin typeface="+mj-lt"/>
              </a:rPr>
              <a:t>I. EEMs in preliminary treatment</a:t>
            </a:r>
            <a:r>
              <a:rPr lang="en-GB" sz="2000" dirty="0">
                <a:solidFill>
                  <a:schemeClr val="accent1">
                    <a:lumMod val="50000"/>
                  </a:schemeClr>
                </a:solidFill>
                <a:latin typeface="+mj-lt"/>
              </a:rPr>
              <a:t> (1)</a:t>
            </a:r>
            <a:endParaRPr lang="da-DK" sz="20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06487"/>
            <a:ext cx="4114800" cy="3029100"/>
          </a:xfrm>
        </p:spPr>
        <p:txBody>
          <a:bodyPr>
            <a:noAutofit/>
          </a:bodyPr>
          <a:lstStyle/>
          <a:p>
            <a:pPr marL="85725" indent="0">
              <a:buNone/>
            </a:pPr>
            <a:r>
              <a:rPr lang="en-GB" sz="1400" dirty="0">
                <a:solidFill>
                  <a:schemeClr val="tx1"/>
                </a:solidFill>
              </a:rPr>
              <a:t>For example. - </a:t>
            </a:r>
            <a:r>
              <a:rPr lang="en-US" sz="1400" dirty="0"/>
              <a:t>Replacing pneumatic conveyors with belt conveyors</a:t>
            </a:r>
            <a:endParaRPr lang="en-GB" sz="1400" dirty="0">
              <a:solidFill>
                <a:schemeClr val="tx1"/>
              </a:solidFill>
            </a:endParaRPr>
          </a:p>
          <a:p>
            <a:pPr marL="85725" indent="0">
              <a:buNone/>
            </a:pPr>
            <a:r>
              <a:rPr lang="en-US" sz="1400" dirty="0">
                <a:ea typeface="Roboto" panose="02000000000000000000" pitchFamily="2" charset="0"/>
                <a:cs typeface="Roboto" panose="02000000000000000000" pitchFamily="2" charset="0"/>
              </a:rPr>
              <a:t>Pneumatic conveyor</a:t>
            </a:r>
            <a:r>
              <a:rPr lang="en-US" sz="1400" dirty="0">
                <a:solidFill>
                  <a:schemeClr val="tx1"/>
                </a:solidFill>
                <a:ea typeface="Roboto" panose="02000000000000000000" pitchFamily="2" charset="0"/>
                <a:cs typeface="Roboto" panose="02000000000000000000" pitchFamily="2" charset="0"/>
              </a:rPr>
              <a:t>:</a:t>
            </a:r>
          </a:p>
          <a:p>
            <a:pPr marL="342900"/>
            <a:r>
              <a:rPr lang="en-US" altLang="en-US" sz="1400" dirty="0">
                <a:solidFill>
                  <a:schemeClr val="tx1"/>
                </a:solidFill>
              </a:rPr>
              <a:t>Motor efficiency</a:t>
            </a:r>
          </a:p>
          <a:p>
            <a:pPr marL="342900"/>
            <a:r>
              <a:rPr lang="en-US" altLang="en-US" sz="1400" dirty="0">
                <a:solidFill>
                  <a:schemeClr val="tx1"/>
                </a:solidFill>
              </a:rPr>
              <a:t>Drive system efficiency</a:t>
            </a:r>
            <a:endParaRPr lang="en-US" sz="1400" dirty="0">
              <a:solidFill>
                <a:schemeClr val="tx1"/>
              </a:solidFill>
            </a:endParaRPr>
          </a:p>
          <a:p>
            <a:pPr marL="342900"/>
            <a:r>
              <a:rPr lang="en-US" altLang="en-US" sz="1400" dirty="0">
                <a:solidFill>
                  <a:schemeClr val="tx1"/>
                </a:solidFill>
              </a:rPr>
              <a:t>Air transmission system efficiency</a:t>
            </a:r>
            <a:endParaRPr lang="en-US" sz="1400" dirty="0">
              <a:solidFill>
                <a:schemeClr val="tx1"/>
              </a:solidFill>
            </a:endParaRPr>
          </a:p>
          <a:p>
            <a:pPr marL="342900"/>
            <a:r>
              <a:rPr lang="en-US" altLang="en-US" sz="1400" dirty="0">
                <a:solidFill>
                  <a:schemeClr val="tx1"/>
                </a:solidFill>
              </a:rPr>
              <a:t>Product loss</a:t>
            </a:r>
            <a:endParaRPr lang="en-US" sz="1400" dirty="0">
              <a:solidFill>
                <a:schemeClr val="tx1"/>
              </a:solidFill>
            </a:endParaRPr>
          </a:p>
          <a:p>
            <a:pPr marL="85725" indent="0">
              <a:buNone/>
            </a:pPr>
            <a:endParaRPr lang="en-US" sz="1400" dirty="0">
              <a:solidFill>
                <a:schemeClr val="tx1"/>
              </a:solidFill>
            </a:endParaRPr>
          </a:p>
          <a:p>
            <a:pPr marL="85725" indent="0">
              <a:buNone/>
            </a:pPr>
            <a:r>
              <a:rPr lang="en-US" sz="1400" dirty="0">
                <a:solidFill>
                  <a:schemeClr val="tx1"/>
                </a:solidFill>
              </a:rPr>
              <a:t>Belt conveyor:</a:t>
            </a:r>
          </a:p>
          <a:p>
            <a:pPr marL="342900"/>
            <a:r>
              <a:rPr lang="en-US" sz="1400" dirty="0">
                <a:solidFill>
                  <a:schemeClr val="tx1"/>
                </a:solidFill>
              </a:rPr>
              <a:t>Motor</a:t>
            </a:r>
          </a:p>
          <a:p>
            <a:pPr marL="342900"/>
            <a:r>
              <a:rPr lang="en-US" altLang="en-US" sz="1400" dirty="0">
                <a:solidFill>
                  <a:schemeClr val="tx1"/>
                </a:solidFill>
              </a:rPr>
              <a:t>Drive system efficiency</a:t>
            </a:r>
            <a:endParaRPr lang="en-US" sz="1400" dirty="0">
              <a:solidFill>
                <a:schemeClr val="tx1"/>
              </a:solidFill>
            </a:endParaRPr>
          </a:p>
          <a:p>
            <a:pPr marL="25400" indent="0">
              <a:buNone/>
            </a:pPr>
            <a:endParaRPr lang="en-US" sz="1400" dirty="0">
              <a:solidFill>
                <a:schemeClr val="tx1"/>
              </a:solidFill>
            </a:endParaRPr>
          </a:p>
          <a:p>
            <a:pPr marL="85725" indent="0">
              <a:buNone/>
            </a:pPr>
            <a:r>
              <a:rPr lang="en-US" sz="1400" dirty="0">
                <a:solidFill>
                  <a:schemeClr val="tx1"/>
                </a:solidFill>
              </a:rPr>
              <a:t>Energy savings of 80-95 %, wood chips 1-2 % </a:t>
            </a:r>
          </a:p>
          <a:p>
            <a:pPr marL="25400" indent="0">
              <a:buNone/>
            </a:pPr>
            <a:endParaRPr lang="en-US" sz="1400" dirty="0">
              <a:solidFill>
                <a:schemeClr val="tx1"/>
              </a:solidFill>
            </a:endParaRPr>
          </a:p>
          <a:p>
            <a:pPr marL="85725" indent="0">
              <a:buNone/>
            </a:pPr>
            <a:r>
              <a:rPr lang="en-US" sz="1400" dirty="0">
                <a:solidFill>
                  <a:schemeClr val="tx1"/>
                </a:solidFill>
              </a:rPr>
              <a:t>Maintenance costs can be significantly higher</a:t>
            </a:r>
          </a:p>
          <a:p>
            <a:endParaRPr lang="en-US" altLang="en-US" sz="1400" dirty="0">
              <a:solidFill>
                <a:schemeClr val="tx1"/>
              </a:solidFill>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6742" y="2855027"/>
            <a:ext cx="2614824" cy="1961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4453" y="806487"/>
            <a:ext cx="3977072" cy="1940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a:extLst>
              <a:ext uri="{FF2B5EF4-FFF2-40B4-BE49-F238E27FC236}">
                <a16:creationId xmlns:a16="http://schemas.microsoft.com/office/drawing/2014/main" id="{4CC2ADD1-79FF-B833-46F9-C4635AC95E9C}"/>
              </a:ext>
            </a:extLst>
          </p:cNvPr>
          <p:cNvSpPr>
            <a:spLocks noChangeArrowheads="1"/>
          </p:cNvSpPr>
          <p:nvPr/>
        </p:nvSpPr>
        <p:spPr bwMode="auto">
          <a:xfrm>
            <a:off x="0" y="-323166"/>
            <a:ext cx="2648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br>
              <a:rPr kumimoji="0" lang="en-US" altLang="en-US" sz="1800" b="0" i="0" u="none" strike="noStrike" cap="none" normalizeH="0" baseline="0" dirty="0">
                <a:ln>
                  <a:noFill/>
                </a:ln>
                <a:solidFill>
                  <a:schemeClr val="tx1"/>
                </a:solidFill>
                <a:effectLst/>
                <a:latin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876296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221579"/>
            <a:ext cx="8229600" cy="371400"/>
          </a:xfrm>
        </p:spPr>
        <p:txBody>
          <a:bodyPr>
            <a:noAutofit/>
          </a:bodyPr>
          <a:lstStyle/>
          <a:p>
            <a:pPr lvl="3" algn="ctr"/>
            <a:r>
              <a:rPr lang="en-US" sz="1800" dirty="0">
                <a:solidFill>
                  <a:schemeClr val="accent1">
                    <a:lumMod val="50000"/>
                  </a:schemeClr>
                </a:solidFill>
                <a:latin typeface="+mj-lt"/>
              </a:rPr>
              <a:t>IV.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paper production (2)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1247950"/>
            <a:ext cx="1921933" cy="3029100"/>
          </a:xfrm>
        </p:spPr>
        <p:txBody>
          <a:bodyPr/>
          <a:lstStyle/>
          <a:p>
            <a:pPr marL="85725" indent="0">
              <a:buNone/>
            </a:pPr>
            <a:r>
              <a:rPr lang="en-US" b="1" dirty="0"/>
              <a:t>Wet press section</a:t>
            </a:r>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52660"/>
          <a:stretch/>
        </p:blipFill>
        <p:spPr bwMode="auto">
          <a:xfrm>
            <a:off x="3217799" y="973546"/>
            <a:ext cx="4420673" cy="3455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15092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a:xfrm>
            <a:off x="519193" y="115416"/>
            <a:ext cx="8229600" cy="371400"/>
          </a:xfrm>
        </p:spPr>
        <p:txBody>
          <a:bodyPr>
            <a:noAutofit/>
          </a:bodyPr>
          <a:lstStyle/>
          <a:p>
            <a:pPr lvl="3" algn="ctr"/>
            <a:r>
              <a:rPr lang="en-US" sz="1800" dirty="0">
                <a:solidFill>
                  <a:schemeClr val="accent1">
                    <a:lumMod val="50000"/>
                  </a:schemeClr>
                </a:solidFill>
                <a:latin typeface="+mj-lt"/>
              </a:rPr>
              <a:t>IV.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paper production (3)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519193" y="748428"/>
            <a:ext cx="8229600" cy="3510656"/>
          </a:xfrm>
        </p:spPr>
        <p:txBody>
          <a:bodyPr>
            <a:noAutofit/>
          </a:bodyPr>
          <a:lstStyle/>
          <a:p>
            <a:pPr marL="85725" indent="0">
              <a:buNone/>
            </a:pPr>
            <a:r>
              <a:rPr lang="en-US" sz="1400" b="1" dirty="0"/>
              <a:t>Moistening Section – Optimizing the Water Removal Process in the Forming and Pressing Sections</a:t>
            </a:r>
            <a:endParaRPr lang="en-GB" sz="1400" b="1" dirty="0"/>
          </a:p>
          <a:p>
            <a:pPr marL="428625" indent="-342900"/>
            <a:r>
              <a:rPr lang="en-US" sz="1400" dirty="0"/>
              <a:t>In older paper machines:</a:t>
            </a:r>
          </a:p>
          <a:p>
            <a:pPr marL="728663" lvl="1" indent="-342900">
              <a:buFont typeface="Wingdings" panose="05000000000000000000" pitchFamily="2" charset="2"/>
              <a:buChar char="Ø"/>
            </a:pPr>
            <a:r>
              <a:rPr lang="en-US" dirty="0">
                <a:latin typeface="+mn-lt"/>
              </a:rPr>
              <a:t>There are too many high vacuum sections that unnecessarily add vacuum operating energy.</a:t>
            </a:r>
          </a:p>
          <a:p>
            <a:pPr marL="728663" lvl="1" indent="-342900">
              <a:buFont typeface="Wingdings" panose="05000000000000000000" pitchFamily="2" charset="2"/>
              <a:buChar char="Ø"/>
            </a:pPr>
            <a:r>
              <a:rPr lang="en-US" dirty="0">
                <a:latin typeface="+mn-lt"/>
              </a:rPr>
              <a:t>This increases the load on the forming fiber and related driving forces.</a:t>
            </a:r>
          </a:p>
          <a:p>
            <a:pPr marL="428625" lvl="1" indent="-342900">
              <a:buFont typeface="Roboto"/>
              <a:buChar char="●"/>
            </a:pPr>
            <a:r>
              <a:rPr lang="en-US" dirty="0">
                <a:latin typeface="+mn-lt"/>
              </a:rPr>
              <a:t>Reduces re-wetting:</a:t>
            </a:r>
          </a:p>
          <a:p>
            <a:pPr marL="671513" lvl="1" indent="-285750">
              <a:buFont typeface="Wingdings" panose="05000000000000000000" pitchFamily="2" charset="2"/>
              <a:buChar char="Ø"/>
            </a:pPr>
            <a:r>
              <a:rPr lang="en-US" dirty="0">
                <a:latin typeface="+mn-lt"/>
              </a:rPr>
              <a:t>Use appropriate felts for each layer of paper produced.</a:t>
            </a:r>
          </a:p>
          <a:p>
            <a:pPr marL="671513" lvl="1" indent="-285750">
              <a:buFont typeface="Wingdings" panose="05000000000000000000" pitchFamily="2" charset="2"/>
              <a:buChar char="Ø"/>
            </a:pPr>
            <a:r>
              <a:rPr lang="en-US" dirty="0">
                <a:latin typeface="+mn-lt"/>
              </a:rPr>
              <a:t>Optimize the path of the paper web and felt so that the two paths separate as early as possible.</a:t>
            </a:r>
            <a:endParaRPr lang="en-GB" sz="1400" dirty="0"/>
          </a:p>
          <a:p>
            <a:pPr marL="428625" indent="-342900"/>
            <a:r>
              <a:rPr lang="en-GB" sz="1400" dirty="0"/>
              <a:t>Pressing:</a:t>
            </a:r>
          </a:p>
          <a:p>
            <a:pPr marL="682625" lvl="1" indent="-285750" defTabSz="461963" eaLnBrk="0" fontAlgn="base" hangingPunct="0">
              <a:buFont typeface="Wingdings" panose="05000000000000000000" pitchFamily="2" charset="2"/>
              <a:buChar char="Ø"/>
            </a:pPr>
            <a:r>
              <a:rPr lang="en-US" altLang="en-US" dirty="0">
                <a:latin typeface="+mn-lt"/>
              </a:rPr>
              <a:t>Maximize the nip pressure within the design limits.</a:t>
            </a:r>
          </a:p>
          <a:p>
            <a:pPr marL="682625" lvl="1" indent="-285750" defTabSz="461963" eaLnBrk="0" fontAlgn="base" hangingPunct="0">
              <a:buFont typeface="Wingdings" panose="05000000000000000000" pitchFamily="2" charset="2"/>
              <a:buChar char="Ø"/>
            </a:pPr>
            <a:r>
              <a:rPr lang="en-US" altLang="en-US" dirty="0">
                <a:latin typeface="+mn-lt"/>
              </a:rPr>
              <a:t>Optimize the roll wrapping of surface patterns.</a:t>
            </a:r>
          </a:p>
          <a:p>
            <a:pPr marL="682625" lvl="1" indent="-285750" defTabSz="461963" eaLnBrk="0" fontAlgn="base" hangingPunct="0">
              <a:buFont typeface="Wingdings" panose="05000000000000000000" pitchFamily="2" charset="2"/>
              <a:buChar char="Ø"/>
            </a:pPr>
            <a:r>
              <a:rPr lang="en-US" altLang="en-US" dirty="0">
                <a:latin typeface="+mn-lt"/>
              </a:rPr>
              <a:t>Felt design.</a:t>
            </a:r>
          </a:p>
          <a:p>
            <a:pPr marL="682625" lvl="1" indent="-285750" defTabSz="461963" eaLnBrk="0" fontAlgn="base" hangingPunct="0">
              <a:buFont typeface="Wingdings" panose="05000000000000000000" pitchFamily="2" charset="2"/>
              <a:buChar char="Ø"/>
            </a:pPr>
            <a:r>
              <a:rPr lang="en-US" altLang="en-US" dirty="0">
                <a:latin typeface="+mn-lt"/>
              </a:rPr>
              <a:t>Minimize the reduction in temperature. </a:t>
            </a:r>
          </a:p>
          <a:p>
            <a:pPr lvl="1"/>
            <a:endParaRPr lang="da-DK" dirty="0">
              <a:latin typeface="+mn-lt"/>
            </a:endParaRPr>
          </a:p>
          <a:p>
            <a:pPr lvl="1"/>
            <a:endParaRPr lang="en-GB" dirty="0">
              <a:latin typeface="+mn-lt"/>
            </a:endParaRPr>
          </a:p>
          <a:p>
            <a:pPr lvl="1"/>
            <a:endParaRPr lang="en-GB" dirty="0">
              <a:latin typeface="+mn-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2871094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200" y="179582"/>
            <a:ext cx="8229600" cy="371400"/>
          </a:xfrm>
        </p:spPr>
        <p:txBody>
          <a:bodyPr>
            <a:noAutofit/>
          </a:bodyPr>
          <a:lstStyle/>
          <a:p>
            <a:pPr lvl="3" algn="ctr"/>
            <a:r>
              <a:rPr lang="en-US" sz="1800" dirty="0">
                <a:solidFill>
                  <a:schemeClr val="accent1">
                    <a:lumMod val="50000"/>
                  </a:schemeClr>
                </a:solidFill>
                <a:latin typeface="+mj-lt"/>
              </a:rPr>
              <a:t>IV. EEMs </a:t>
            </a:r>
            <a:r>
              <a:rPr lang="en-US" sz="1800" dirty="0" err="1">
                <a:solidFill>
                  <a:schemeClr val="accent1">
                    <a:lumMod val="50000"/>
                  </a:schemeClr>
                </a:solidFill>
                <a:latin typeface="+mj-lt"/>
              </a:rPr>
              <a:t>i</a:t>
            </a:r>
            <a:r>
              <a:rPr lang="en-GB" sz="1800" dirty="0">
                <a:solidFill>
                  <a:schemeClr val="accent1">
                    <a:lumMod val="50000"/>
                  </a:schemeClr>
                </a:solidFill>
                <a:latin typeface="+mj-lt"/>
              </a:rPr>
              <a:t>n paper production (4) </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296954" y="789320"/>
            <a:ext cx="4473349" cy="3574472"/>
          </a:xfrm>
        </p:spPr>
        <p:txBody>
          <a:bodyPr>
            <a:noAutofit/>
          </a:bodyPr>
          <a:lstStyle/>
          <a:p>
            <a:pPr marL="139700" indent="0" algn="just">
              <a:buNone/>
            </a:pPr>
            <a:r>
              <a:rPr lang="en-US" sz="1400" b="1" dirty="0"/>
              <a:t>Moistening Section – Preheating Steam Boxes</a:t>
            </a:r>
            <a:endParaRPr lang="en-US" sz="1400" dirty="0"/>
          </a:p>
          <a:p>
            <a:pPr algn="just"/>
            <a:r>
              <a:rPr lang="en-US" sz="1400" dirty="0"/>
              <a:t>Typically, a steam box is installed to increase the temperature of the wet paper web before pressing, which reduces the viscosity of the water and allows the paper web to dry more easily.</a:t>
            </a:r>
          </a:p>
          <a:p>
            <a:pPr algn="just"/>
            <a:r>
              <a:rPr lang="en-US" sz="1400" dirty="0"/>
              <a:t>Afterward, the steam box allows the paper machine to operate at the highest speed or consume less energy. The steam box uses energy in the form of steam, but the energy savings in the drying section will be much higher.</a:t>
            </a:r>
          </a:p>
          <a:p>
            <a:pPr algn="just"/>
            <a:r>
              <a:rPr lang="en-US" sz="1400" dirty="0"/>
              <a:t>The additional steam increases the temperature and viscosity.</a:t>
            </a:r>
          </a:p>
          <a:p>
            <a:pPr algn="just"/>
            <a:r>
              <a:rPr lang="en-US" sz="1400" dirty="0"/>
              <a:t>The energy savings are equivalent to the amount of water that will no longer evaporate.</a:t>
            </a:r>
          </a:p>
          <a:p>
            <a:pPr marL="139700" indent="0" algn="just">
              <a:buNone/>
            </a:pPr>
            <a:endParaRPr lang="en-US"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8194" name="Picture 61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0303" y="1114234"/>
            <a:ext cx="4102365" cy="29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85254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195" y="204041"/>
            <a:ext cx="8229600" cy="371400"/>
          </a:xfrm>
        </p:spPr>
        <p:txBody>
          <a:bodyPr>
            <a:noAutofit/>
          </a:bodyPr>
          <a:lstStyle/>
          <a:p>
            <a:pPr lvl="3" algn="ctr"/>
            <a:r>
              <a:rPr lang="en-US" sz="1800" dirty="0">
                <a:solidFill>
                  <a:schemeClr val="accent1">
                    <a:lumMod val="50000"/>
                  </a:schemeClr>
                </a:solidFill>
                <a:latin typeface="+mj-lt"/>
              </a:rPr>
              <a:t>V. EEMs in the paper industry (1)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195" y="664066"/>
            <a:ext cx="8229600" cy="3029100"/>
          </a:xfrm>
        </p:spPr>
        <p:txBody>
          <a:bodyPr>
            <a:normAutofit/>
          </a:bodyPr>
          <a:lstStyle/>
          <a:p>
            <a:pPr marL="5954" indent="0">
              <a:buNone/>
            </a:pPr>
            <a:r>
              <a:rPr lang="en-US" sz="1200" b="1" dirty="0"/>
              <a:t>Moisturizing and De-watering Section in the Pressing Unit</a:t>
            </a:r>
            <a:br>
              <a:rPr lang="en-US" sz="1200" dirty="0"/>
            </a:br>
            <a:r>
              <a:rPr lang="en-US" sz="1200" dirty="0"/>
              <a:t>De-watering in paper mills is carried out by increasing the nip pressure and using uniform nip pressure across the width.</a:t>
            </a:r>
            <a:br>
              <a:rPr lang="en-US" sz="1200" dirty="0"/>
            </a:br>
            <a:r>
              <a:rPr lang="en-US" sz="1200" dirty="0"/>
              <a:t>To ensure the efficient use of the equipment's functions, full maintenance, repair, and modification activities must be provided at all times.</a:t>
            </a:r>
            <a:br>
              <a:rPr lang="en-US" sz="1200" dirty="0"/>
            </a:br>
            <a:r>
              <a:rPr lang="en-US" sz="1200" dirty="0"/>
              <a:t>Careful daily control is necessary to ensure that the press felt is sufficiently resilient to achieve full suction force.</a:t>
            </a:r>
            <a:endParaRPr lang="en-GB" sz="1200" b="1" dirty="0"/>
          </a:p>
          <a:p>
            <a:pPr marL="0" indent="0">
              <a:buNone/>
            </a:pPr>
            <a:r>
              <a:rPr lang="vi-VN" sz="1200" dirty="0"/>
              <a:t>W = (Pw-Dm) / (1-PW)</a:t>
            </a:r>
            <a:endParaRPr lang="en-GB" sz="1200" dirty="0"/>
          </a:p>
          <a:p>
            <a:pPr>
              <a:buFont typeface="Wingdings" charset="2"/>
              <a:buChar char="Ø"/>
            </a:pPr>
            <a:r>
              <a:rPr lang="vi-VN" sz="1200" dirty="0"/>
              <a:t>W: </a:t>
            </a:r>
            <a:r>
              <a:rPr lang="en-US" sz="1200" dirty="0"/>
              <a:t>It is the value of the amount of moisture evaporated from 1 kg of dm of paper </a:t>
            </a:r>
            <a:r>
              <a:rPr lang="en-GB" sz="1200" dirty="0"/>
              <a:t>[ kg ]</a:t>
            </a:r>
            <a:r>
              <a:rPr lang="en-US" sz="1200" dirty="0"/>
              <a:t> </a:t>
            </a:r>
          </a:p>
          <a:p>
            <a:pPr>
              <a:buFont typeface="Wingdings" charset="2"/>
              <a:buChar char="Ø"/>
            </a:pPr>
            <a:r>
              <a:rPr lang="vi-VN" sz="1200" dirty="0"/>
              <a:t>Dm: </a:t>
            </a:r>
            <a:r>
              <a:rPr lang="en-US" sz="1200" dirty="0"/>
              <a:t>It is the moisture content of the paper roll at the drying section tube</a:t>
            </a:r>
            <a:r>
              <a:rPr lang="en-GB" sz="1200" dirty="0"/>
              <a:t> [%]</a:t>
            </a:r>
            <a:r>
              <a:rPr lang="en-US" sz="1200" dirty="0"/>
              <a:t> </a:t>
            </a:r>
          </a:p>
          <a:p>
            <a:r>
              <a:rPr lang="vi-VN" sz="1200" dirty="0"/>
              <a:t>Pw: </a:t>
            </a:r>
            <a:r>
              <a:rPr lang="en-US" sz="1200" dirty="0"/>
              <a:t>It is the moisture content of the paper roll at the press guide tube [%]. </a:t>
            </a:r>
          </a:p>
          <a:p>
            <a:r>
              <a:rPr lang="en-US" sz="1200" dirty="0"/>
              <a:t>The table displays the moisture evaporated from Pw % of the wet paper when producing 1 kg of paper, where the paper moisture at the end of the dryer (Dm) is 5% or 10%."</a:t>
            </a:r>
          </a:p>
          <a:p>
            <a:pPr marL="85725" indent="0">
              <a:buNone/>
            </a:pPr>
            <a:endParaRPr lang="en-US" sz="1200"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graphicFrame>
        <p:nvGraphicFramePr>
          <p:cNvPr id="9" name="Table 8"/>
          <p:cNvGraphicFramePr>
            <a:graphicFrameLocks noGrp="1"/>
          </p:cNvGraphicFramePr>
          <p:nvPr>
            <p:extLst>
              <p:ext uri="{D42A27DB-BD31-4B8C-83A1-F6EECF244321}">
                <p14:modId xmlns:p14="http://schemas.microsoft.com/office/powerpoint/2010/main" val="2540359634"/>
              </p:ext>
            </p:extLst>
          </p:nvPr>
        </p:nvGraphicFramePr>
        <p:xfrm>
          <a:off x="1212283" y="3042363"/>
          <a:ext cx="6769866" cy="1390719"/>
        </p:xfrm>
        <a:graphic>
          <a:graphicData uri="http://schemas.openxmlformats.org/drawingml/2006/table">
            <a:tbl>
              <a:tblPr firstRow="1" firstCol="1" bandRow="1">
                <a:tableStyleId>{5C22544A-7EE6-4342-B048-85BDC9FD1C3A}</a:tableStyleId>
              </a:tblPr>
              <a:tblGrid>
                <a:gridCol w="1002107">
                  <a:extLst>
                    <a:ext uri="{9D8B030D-6E8A-4147-A177-3AD203B41FA5}">
                      <a16:colId xmlns:a16="http://schemas.microsoft.com/office/drawing/2014/main" val="20000"/>
                    </a:ext>
                  </a:extLst>
                </a:gridCol>
                <a:gridCol w="1883505">
                  <a:extLst>
                    <a:ext uri="{9D8B030D-6E8A-4147-A177-3AD203B41FA5}">
                      <a16:colId xmlns:a16="http://schemas.microsoft.com/office/drawing/2014/main" val="20001"/>
                    </a:ext>
                  </a:extLst>
                </a:gridCol>
                <a:gridCol w="353114">
                  <a:extLst>
                    <a:ext uri="{9D8B030D-6E8A-4147-A177-3AD203B41FA5}">
                      <a16:colId xmlns:a16="http://schemas.microsoft.com/office/drawing/2014/main" val="20002"/>
                    </a:ext>
                  </a:extLst>
                </a:gridCol>
                <a:gridCol w="353114">
                  <a:extLst>
                    <a:ext uri="{9D8B030D-6E8A-4147-A177-3AD203B41FA5}">
                      <a16:colId xmlns:a16="http://schemas.microsoft.com/office/drawing/2014/main" val="20003"/>
                    </a:ext>
                  </a:extLst>
                </a:gridCol>
                <a:gridCol w="353114">
                  <a:extLst>
                    <a:ext uri="{9D8B030D-6E8A-4147-A177-3AD203B41FA5}">
                      <a16:colId xmlns:a16="http://schemas.microsoft.com/office/drawing/2014/main" val="20004"/>
                    </a:ext>
                  </a:extLst>
                </a:gridCol>
                <a:gridCol w="353114">
                  <a:extLst>
                    <a:ext uri="{9D8B030D-6E8A-4147-A177-3AD203B41FA5}">
                      <a16:colId xmlns:a16="http://schemas.microsoft.com/office/drawing/2014/main" val="20005"/>
                    </a:ext>
                  </a:extLst>
                </a:gridCol>
                <a:gridCol w="353114">
                  <a:extLst>
                    <a:ext uri="{9D8B030D-6E8A-4147-A177-3AD203B41FA5}">
                      <a16:colId xmlns:a16="http://schemas.microsoft.com/office/drawing/2014/main" val="20006"/>
                    </a:ext>
                  </a:extLst>
                </a:gridCol>
                <a:gridCol w="353114">
                  <a:extLst>
                    <a:ext uri="{9D8B030D-6E8A-4147-A177-3AD203B41FA5}">
                      <a16:colId xmlns:a16="http://schemas.microsoft.com/office/drawing/2014/main" val="20007"/>
                    </a:ext>
                  </a:extLst>
                </a:gridCol>
                <a:gridCol w="353114">
                  <a:extLst>
                    <a:ext uri="{9D8B030D-6E8A-4147-A177-3AD203B41FA5}">
                      <a16:colId xmlns:a16="http://schemas.microsoft.com/office/drawing/2014/main" val="20008"/>
                    </a:ext>
                  </a:extLst>
                </a:gridCol>
                <a:gridCol w="353114">
                  <a:extLst>
                    <a:ext uri="{9D8B030D-6E8A-4147-A177-3AD203B41FA5}">
                      <a16:colId xmlns:a16="http://schemas.microsoft.com/office/drawing/2014/main" val="20009"/>
                    </a:ext>
                  </a:extLst>
                </a:gridCol>
                <a:gridCol w="353114">
                  <a:extLst>
                    <a:ext uri="{9D8B030D-6E8A-4147-A177-3AD203B41FA5}">
                      <a16:colId xmlns:a16="http://schemas.microsoft.com/office/drawing/2014/main" val="20010"/>
                    </a:ext>
                  </a:extLst>
                </a:gridCol>
                <a:gridCol w="353114">
                  <a:extLst>
                    <a:ext uri="{9D8B030D-6E8A-4147-A177-3AD203B41FA5}">
                      <a16:colId xmlns:a16="http://schemas.microsoft.com/office/drawing/2014/main" val="20011"/>
                    </a:ext>
                  </a:extLst>
                </a:gridCol>
                <a:gridCol w="353114">
                  <a:extLst>
                    <a:ext uri="{9D8B030D-6E8A-4147-A177-3AD203B41FA5}">
                      <a16:colId xmlns:a16="http://schemas.microsoft.com/office/drawing/2014/main" val="20012"/>
                    </a:ext>
                  </a:extLst>
                </a:gridCol>
              </a:tblGrid>
              <a:tr h="463573">
                <a:tc gridSpan="2">
                  <a:txBody>
                    <a:bodyPr/>
                    <a:lstStyle/>
                    <a:p>
                      <a:pPr algn="ctr">
                        <a:lnSpc>
                          <a:spcPct val="115000"/>
                        </a:lnSpc>
                        <a:spcAft>
                          <a:spcPts val="0"/>
                        </a:spcAft>
                      </a:pPr>
                      <a:r>
                        <a:rPr lang="en-GB" sz="1000" dirty="0" err="1">
                          <a:effectLst/>
                        </a:rPr>
                        <a:t>Pw</a:t>
                      </a:r>
                      <a:r>
                        <a:rPr lang="en-GB" sz="1000" dirty="0">
                          <a:effectLst/>
                        </a:rPr>
                        <a:t> %</a:t>
                      </a:r>
                      <a:endParaRPr lang="en-GB" sz="1000" dirty="0">
                        <a:solidFill>
                          <a:srgbClr val="333333"/>
                        </a:solidFill>
                        <a:effectLst/>
                        <a:latin typeface="Arial"/>
                        <a:ea typeface="Times New Roman"/>
                        <a:cs typeface="Times New Roman"/>
                      </a:endParaRPr>
                    </a:p>
                  </a:txBody>
                  <a:tcPr marL="0" marR="0" marT="0" marB="0"/>
                </a:tc>
                <a:tc hMerge="1">
                  <a:txBody>
                    <a:bodyPr/>
                    <a:lstStyle/>
                    <a:p>
                      <a:endParaRPr lang="en-GB"/>
                    </a:p>
                  </a:txBody>
                  <a:tcPr/>
                </a:tc>
                <a:tc>
                  <a:txBody>
                    <a:bodyPr/>
                    <a:lstStyle/>
                    <a:p>
                      <a:pPr algn="ctr">
                        <a:lnSpc>
                          <a:spcPct val="115000"/>
                        </a:lnSpc>
                        <a:spcAft>
                          <a:spcPts val="0"/>
                        </a:spcAft>
                      </a:pPr>
                      <a:r>
                        <a:rPr lang="en-GB" sz="1000">
                          <a:effectLst/>
                        </a:rPr>
                        <a:t>65</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64</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63</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62</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61</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60</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59</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58</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57</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56</a:t>
                      </a:r>
                      <a:endParaRPr lang="en-GB" sz="100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55</a:t>
                      </a:r>
                      <a:endParaRPr lang="en-GB" sz="1000">
                        <a:solidFill>
                          <a:srgbClr val="333333"/>
                        </a:solidFill>
                        <a:effectLst/>
                        <a:latin typeface="Arial"/>
                        <a:ea typeface="Times New Roman"/>
                        <a:cs typeface="Times New Roman"/>
                      </a:endParaRPr>
                    </a:p>
                  </a:txBody>
                  <a:tcPr marL="0" marR="0" marT="0" marB="0"/>
                </a:tc>
                <a:extLst>
                  <a:ext uri="{0D108BD9-81ED-4DB2-BD59-A6C34878D82A}">
                    <a16:rowId xmlns:a16="http://schemas.microsoft.com/office/drawing/2014/main" val="10000"/>
                  </a:ext>
                </a:extLst>
              </a:tr>
              <a:tr h="463573">
                <a:tc rowSpan="2">
                  <a:txBody>
                    <a:bodyPr/>
                    <a:lstStyle/>
                    <a:p>
                      <a:pPr algn="ctr">
                        <a:lnSpc>
                          <a:spcPct val="115000"/>
                        </a:lnSpc>
                        <a:spcAft>
                          <a:spcPts val="0"/>
                        </a:spcAft>
                      </a:pPr>
                      <a:r>
                        <a:rPr lang="en-GB" sz="1000" dirty="0">
                          <a:effectLst/>
                        </a:rPr>
                        <a:t>W (kg)</a:t>
                      </a:r>
                      <a:endParaRPr lang="en-GB" sz="1000" dirty="0">
                        <a:solidFill>
                          <a:srgbClr val="333333"/>
                        </a:solidFill>
                        <a:effectLst/>
                        <a:latin typeface="Arial"/>
                        <a:ea typeface="Times New Roman"/>
                        <a:cs typeface="Times New Roman"/>
                      </a:endParaRPr>
                    </a:p>
                  </a:txBody>
                  <a:tcPr marL="0" marR="0" marT="0" marB="0" anchor="ctr"/>
                </a:tc>
                <a:tc>
                  <a:txBody>
                    <a:bodyPr/>
                    <a:lstStyle/>
                    <a:p>
                      <a:pPr>
                        <a:lnSpc>
                          <a:spcPct val="115000"/>
                        </a:lnSpc>
                        <a:spcAft>
                          <a:spcPts val="0"/>
                        </a:spcAft>
                      </a:pPr>
                      <a:r>
                        <a:rPr lang="en-GB" sz="1000" dirty="0">
                          <a:effectLst/>
                        </a:rPr>
                        <a:t>Paper moisture: 5 % (</a:t>
                      </a:r>
                      <a:r>
                        <a:rPr lang="en-GB" sz="1000" dirty="0" err="1">
                          <a:effectLst/>
                        </a:rPr>
                        <a:t>Dm</a:t>
                      </a:r>
                      <a:r>
                        <a:rPr lang="en-GB" sz="1000" dirty="0">
                          <a:effectLst/>
                        </a:rPr>
                        <a:t>)</a:t>
                      </a:r>
                      <a:endParaRPr lang="en-GB" sz="1000" dirty="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a:effectLst/>
                        </a:rPr>
                        <a:t>1,71</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1.64</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1.57</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1.50</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1.44</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1.38</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1.32</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a:effectLst/>
                        </a:rPr>
                        <a:t>1.26</a:t>
                      </a:r>
                      <a:endParaRPr lang="en-GB" sz="100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1.21</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1.16</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1.11</a:t>
                      </a:r>
                      <a:endParaRPr lang="en-GB" sz="1000" dirty="0">
                        <a:solidFill>
                          <a:srgbClr val="333333"/>
                        </a:solidFill>
                        <a:effectLst/>
                        <a:latin typeface="Arial"/>
                        <a:ea typeface="Times New Roman"/>
                        <a:cs typeface="Times New Roman"/>
                      </a:endParaRPr>
                    </a:p>
                  </a:txBody>
                  <a:tcPr marL="0" marR="0" marT="0" marB="0" anchor="ctr"/>
                </a:tc>
                <a:extLst>
                  <a:ext uri="{0D108BD9-81ED-4DB2-BD59-A6C34878D82A}">
                    <a16:rowId xmlns:a16="http://schemas.microsoft.com/office/drawing/2014/main" val="10001"/>
                  </a:ext>
                </a:extLst>
              </a:tr>
              <a:tr h="463573">
                <a:tc vMerge="1">
                  <a:txBody>
                    <a:bodyPr/>
                    <a:lstStyle/>
                    <a:p>
                      <a:endParaRPr lang="en-GB"/>
                    </a:p>
                  </a:txBody>
                  <a:tcPr/>
                </a:tc>
                <a:tc>
                  <a:txBody>
                    <a:bodyPr/>
                    <a:lstStyle/>
                    <a:p>
                      <a:pPr>
                        <a:lnSpc>
                          <a:spcPct val="115000"/>
                        </a:lnSpc>
                        <a:spcAft>
                          <a:spcPts val="0"/>
                        </a:spcAft>
                      </a:pPr>
                      <a:r>
                        <a:rPr lang="en-GB" sz="1000" dirty="0">
                          <a:effectLst/>
                        </a:rPr>
                        <a:t>Paper moisture: 10% (</a:t>
                      </a:r>
                      <a:r>
                        <a:rPr lang="en-GB" sz="1000" dirty="0" err="1">
                          <a:effectLst/>
                        </a:rPr>
                        <a:t>Dm</a:t>
                      </a:r>
                      <a:r>
                        <a:rPr lang="en-GB" sz="1000" dirty="0">
                          <a:effectLst/>
                        </a:rPr>
                        <a:t>)</a:t>
                      </a:r>
                      <a:endParaRPr lang="en-GB" sz="1000" dirty="0">
                        <a:solidFill>
                          <a:srgbClr val="333333"/>
                        </a:solidFill>
                        <a:effectLst/>
                        <a:latin typeface="Arial"/>
                        <a:ea typeface="Times New Roman"/>
                        <a:cs typeface="Times New Roman"/>
                      </a:endParaRPr>
                    </a:p>
                  </a:txBody>
                  <a:tcPr marL="0" marR="0" marT="0" marB="0"/>
                </a:tc>
                <a:tc>
                  <a:txBody>
                    <a:bodyPr/>
                    <a:lstStyle/>
                    <a:p>
                      <a:pPr algn="ctr">
                        <a:lnSpc>
                          <a:spcPct val="115000"/>
                        </a:lnSpc>
                        <a:spcAft>
                          <a:spcPts val="0"/>
                        </a:spcAft>
                      </a:pPr>
                      <a:r>
                        <a:rPr lang="en-GB" sz="1000" dirty="0">
                          <a:effectLst/>
                        </a:rPr>
                        <a:t>1.67</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1.50</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1.43</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1.37</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1.31</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1.25</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1.20</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1.14</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1.09</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1.05</a:t>
                      </a:r>
                      <a:endParaRPr lang="en-GB" sz="1000" dirty="0">
                        <a:solidFill>
                          <a:srgbClr val="333333"/>
                        </a:solidFill>
                        <a:effectLst/>
                        <a:latin typeface="Arial"/>
                        <a:ea typeface="Times New Roman"/>
                        <a:cs typeface="Times New Roman"/>
                      </a:endParaRPr>
                    </a:p>
                  </a:txBody>
                  <a:tcPr marL="0" marR="0" marT="0" marB="0" anchor="ctr"/>
                </a:tc>
                <a:tc>
                  <a:txBody>
                    <a:bodyPr/>
                    <a:lstStyle/>
                    <a:p>
                      <a:pPr algn="ctr">
                        <a:lnSpc>
                          <a:spcPct val="115000"/>
                        </a:lnSpc>
                        <a:spcAft>
                          <a:spcPts val="0"/>
                        </a:spcAft>
                      </a:pPr>
                      <a:r>
                        <a:rPr lang="en-GB" sz="1000" dirty="0">
                          <a:effectLst/>
                        </a:rPr>
                        <a:t>1.00</a:t>
                      </a:r>
                      <a:endParaRPr lang="en-GB" sz="1000" dirty="0">
                        <a:solidFill>
                          <a:srgbClr val="333333"/>
                        </a:solidFill>
                        <a:effectLst/>
                        <a:latin typeface="Arial"/>
                        <a:ea typeface="Times New Roman"/>
                        <a:cs typeface="Times New Roman"/>
                      </a:endParaRPr>
                    </a:p>
                  </a:txBody>
                  <a:tcPr marL="0" marR="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29502187"/>
      </p:ext>
    </p:extLst>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92159"/>
            <a:ext cx="8229600" cy="371400"/>
          </a:xfrm>
        </p:spPr>
        <p:txBody>
          <a:bodyPr>
            <a:noAutofit/>
          </a:bodyPr>
          <a:lstStyle/>
          <a:p>
            <a:pPr algn="ctr" lvl="3"/>
            <a:r>
              <a:rPr dirty="0" lang="en-US" sz="1800">
                <a:solidFill>
                  <a:schemeClr val="accent1">
                    <a:lumMod val="50000"/>
                  </a:schemeClr>
                </a:solidFill>
                <a:latin typeface="+mj-lt"/>
              </a:rPr>
              <a:t>V. EEMs in the paper industry (2)</a:t>
            </a:r>
            <a:endParaRPr dirty="0" lang="da-DK" sz="1800">
              <a:solidFill>
                <a:schemeClr val="accent1">
                  <a:lumMod val="50000"/>
                </a:schemeClr>
              </a:solidFill>
              <a:latin typeface="+mj-lt"/>
            </a:endParaRPr>
          </a:p>
        </p:txBody>
      </p:sp>
      <p:sp>
        <p:nvSpPr>
          <p:cNvPr id="10243" name="Pladsholder til indhold 2"/>
          <p:cNvSpPr>
            <a:spLocks noGrp="1"/>
          </p:cNvSpPr>
          <p:nvPr>
            <p:ph idx="1" type="body"/>
          </p:nvPr>
        </p:nvSpPr>
        <p:spPr>
          <a:xfrm>
            <a:off x="457200" y="717076"/>
            <a:ext cx="4302087" cy="3752815"/>
          </a:xfrm>
        </p:spPr>
        <p:txBody>
          <a:bodyPr>
            <a:noAutofit/>
          </a:bodyPr>
          <a:lstStyle/>
          <a:p>
            <a:pPr algn="just" indent="0" marL="85725">
              <a:buNone/>
            </a:pPr>
            <a:r>
              <a:rPr b="1" dirty="0" lang="en-US" sz="1400"/>
              <a:t>Drying Section</a:t>
            </a:r>
          </a:p>
          <a:p>
            <a:pPr algn="just" indent="0" marL="85725">
              <a:buNone/>
            </a:pPr>
            <a:r>
              <a:rPr dirty="0" lang="en-US" sz="1400"/>
              <a:t>Water needs to be removed from the paper, and after the pressing section, the only way to remove water is through evaporation. Evaporating water requires a lot of energy, but it is the only method.</a:t>
            </a:r>
          </a:p>
          <a:p>
            <a:pPr algn="just" indent="0" marL="85725">
              <a:buNone/>
            </a:pPr>
            <a:endParaRPr dirty="0" lang="en-US" sz="1400"/>
          </a:p>
          <a:p>
            <a:pPr algn="just" indent="0" marL="85725">
              <a:buNone/>
            </a:pPr>
            <a:r>
              <a:rPr dirty="0" lang="en-US" sz="1400"/>
              <a:t>It is important to observe how the water evaporates and ensure that the equipment operates in optimal conditions.</a:t>
            </a:r>
          </a:p>
          <a:p>
            <a:pPr algn="just" indent="0" marL="85725">
              <a:buNone/>
            </a:pPr>
            <a:endParaRPr dirty="0" lang="en-US" sz="1400"/>
          </a:p>
          <a:p>
            <a:pPr algn="just" indent="0" marL="85725">
              <a:buNone/>
            </a:pPr>
            <a:r>
              <a:rPr dirty="0" lang="en-US" sz="1400"/>
              <a:t>There are three main positions in the drying section when we considering the level of energy consumption. These are the heating and processing position, the position for consuming water and steam, and the direct heating position.</a:t>
            </a:r>
          </a:p>
          <a:p>
            <a:pPr algn="just" indent="0" marL="85725">
              <a:buNone/>
            </a:pPr>
            <a:endParaRPr b="1" dirty="0" lang="en-US" sz="140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pic>
        <p:nvPicPr>
          <p:cNvPr id="9218"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l="73"/>
          <a:stretch/>
        </p:blipFill>
        <p:spPr bwMode="auto">
          <a:xfrm>
            <a:off x="4759287" y="1024568"/>
            <a:ext cx="4282002" cy="2984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23694801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18746" y="176938"/>
            <a:ext cx="8229600" cy="371400"/>
          </a:xfrm>
        </p:spPr>
        <p:txBody>
          <a:bodyPr>
            <a:noAutofit/>
          </a:bodyPr>
          <a:lstStyle/>
          <a:p>
            <a:pPr lvl="3" algn="ctr"/>
            <a:r>
              <a:rPr lang="en-US" sz="1800" dirty="0">
                <a:solidFill>
                  <a:schemeClr val="accent1">
                    <a:lumMod val="50000"/>
                  </a:schemeClr>
                </a:solidFill>
                <a:latin typeface="+mj-lt"/>
              </a:rPr>
              <a:t>V. EEMs in the paper industry (3)</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244763" y="668257"/>
            <a:ext cx="5133909" cy="3494175"/>
          </a:xfrm>
        </p:spPr>
        <p:txBody>
          <a:bodyPr>
            <a:noAutofit/>
          </a:bodyPr>
          <a:lstStyle/>
          <a:p>
            <a:pPr marL="85725" indent="0" algn="just">
              <a:buNone/>
            </a:pPr>
            <a:r>
              <a:rPr lang="en-US" sz="1300" b="1" dirty="0"/>
              <a:t>Drying Section – Reducing and Reusing Humid Air</a:t>
            </a:r>
          </a:p>
          <a:p>
            <a:pPr algn="just"/>
            <a:r>
              <a:rPr lang="en-US" sz="1300" dirty="0"/>
              <a:t>The water evaporated from the paper web is removed by the dissolving air. At certain points, the air becomes saturated with water and can no longer carry more moisture, requiring a switch to fresh air. The physical properties of the air, such as its solubility, increase with temperature.</a:t>
            </a:r>
          </a:p>
          <a:p>
            <a:pPr algn="just"/>
            <a:r>
              <a:rPr lang="en-US" sz="1300" dirty="0"/>
              <a:t>The most important aspect is that the temperature of the outgoing air is exchanged with the incoming air. This heat exchange operation is typically installed in all systems and is considered a standard. The efficiency of the exchange can vary, so it is necessary to check.</a:t>
            </a:r>
          </a:p>
          <a:p>
            <a:pPr algn="just"/>
            <a:r>
              <a:rPr lang="en-US" sz="1300" dirty="0"/>
              <a:t>Additionally, it is important to use the full drying capacity of the air before it is released into the surrounding environment. The drying capacity of the air depends on relative humidity, not specifically; the drying power of the air also depends on temperature. The general idea is to measure the relative humidity, and if the relative humidity is low, we need to return to the process of introducing air into the drying section.</a:t>
            </a:r>
          </a:p>
          <a:p>
            <a:pPr algn="just"/>
            <a:endParaRPr lang="en-GB" sz="13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0242" name="Picture 61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8672" y="1078934"/>
            <a:ext cx="3683396" cy="218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0511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23583"/>
            <a:ext cx="8229600" cy="371400"/>
          </a:xfrm>
        </p:spPr>
        <p:txBody>
          <a:bodyPr>
            <a:noAutofit/>
          </a:bodyPr>
          <a:lstStyle/>
          <a:p>
            <a:pPr lvl="3" algn="ctr"/>
            <a:r>
              <a:rPr lang="en-US" sz="1800" dirty="0">
                <a:solidFill>
                  <a:schemeClr val="accent1">
                    <a:lumMod val="50000"/>
                  </a:schemeClr>
                </a:solidFill>
                <a:latin typeface="+mj-lt"/>
              </a:rPr>
              <a:t>V. EEMs in the paper industry (4)</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392545" y="808830"/>
            <a:ext cx="8229600" cy="3739687"/>
          </a:xfrm>
        </p:spPr>
        <p:txBody>
          <a:bodyPr>
            <a:normAutofit lnSpcReduction="10000"/>
          </a:bodyPr>
          <a:lstStyle/>
          <a:p>
            <a:pPr marL="139700" indent="0" algn="just">
              <a:buNone/>
            </a:pPr>
            <a:r>
              <a:rPr lang="en-US" b="1" dirty="0"/>
              <a:t>Drying Section – Heat Recovery from Exhaust Pipe System</a:t>
            </a:r>
          </a:p>
          <a:p>
            <a:pPr algn="just"/>
            <a:r>
              <a:rPr lang="en-US" dirty="0"/>
              <a:t>In a paper production plant, there can be many different sources of hot air exiting the exhaust pipes. This hot air contains a significant amount of energy that can be reused in the paper production processes, leading to energy savings and increased production efficiency. The first step in reusing this energy is to consider whether heat can be transferred directly between the outgoing air stream and the incoming new air stream. After this possibility is used as much as possible, the next step is to look into utilizing secondary thermal energy.</a:t>
            </a:r>
          </a:p>
          <a:p>
            <a:pPr algn="just"/>
            <a:r>
              <a:rPr lang="en-US" dirty="0"/>
              <a:t>The most common method is to channel the air through water heat exchangers in the hot air pipes. In this way, a lot of thermal energy can be transferred to a secondary water pipe or other lower-temperature water sources. Another approach is to reheat the water, increasing the overall temperature on the paper machine.</a:t>
            </a:r>
          </a:p>
          <a:p>
            <a:pPr algn="just"/>
            <a:r>
              <a:rPr lang="en-US" dirty="0"/>
              <a:t>The hot air left in the production process is often very humid and contains a lot of latent energy in the form of water. If the water condenses, much of this energy can be recovered. Typically, this situation occurs at low temperatures and is difficult to dissipate. A possible solution is to use a heat pump to raise the temperature, but further calculations and scientific applications are required.</a:t>
            </a:r>
          </a:p>
          <a:p>
            <a:pPr marL="85725" indent="0" algn="just">
              <a:buNone/>
            </a:pPr>
            <a:endParaRPr lang="en-US"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869403983"/>
      </p:ext>
    </p:extLst>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el 1"/>
          <p:cNvSpPr>
            <a:spLocks noGrp="1"/>
          </p:cNvSpPr>
          <p:nvPr>
            <p:ph type="title"/>
          </p:nvPr>
        </p:nvSpPr>
        <p:spPr>
          <a:xfrm>
            <a:off x="378692" y="209434"/>
            <a:ext cx="8229600" cy="371400"/>
          </a:xfrm>
        </p:spPr>
        <p:txBody>
          <a:bodyPr>
            <a:noAutofit/>
          </a:bodyPr>
          <a:lstStyle/>
          <a:p>
            <a:pPr algn="ctr" lvl="3"/>
            <a:r>
              <a:rPr dirty="0" lang="en-US" sz="1800">
                <a:solidFill>
                  <a:schemeClr val="accent1">
                    <a:lumMod val="50000"/>
                  </a:schemeClr>
                </a:solidFill>
                <a:latin typeface="+mj-lt"/>
              </a:rPr>
              <a:t>V. EEMs in the paper industry (5)</a:t>
            </a:r>
            <a:endParaRPr dirty="0" lang="da-DK" sz="1800">
              <a:solidFill>
                <a:schemeClr val="accent1">
                  <a:lumMod val="50000"/>
                </a:schemeClr>
              </a:solidFill>
              <a:latin typeface="+mj-lt"/>
            </a:endParaRPr>
          </a:p>
        </p:txBody>
      </p:sp>
      <p:sp>
        <p:nvSpPr>
          <p:cNvPr id="10243" name="Pladsholder til indhold 2"/>
          <p:cNvSpPr>
            <a:spLocks noGrp="1"/>
          </p:cNvSpPr>
          <p:nvPr>
            <p:ph idx="1" type="body"/>
          </p:nvPr>
        </p:nvSpPr>
        <p:spPr>
          <a:xfrm>
            <a:off x="378692" y="868218"/>
            <a:ext cx="4975506" cy="3408832"/>
          </a:xfrm>
        </p:spPr>
        <p:txBody>
          <a:bodyPr>
            <a:noAutofit/>
          </a:bodyPr>
          <a:lstStyle/>
          <a:p>
            <a:pPr algn="just" indent="0" marL="85725">
              <a:buNone/>
            </a:pPr>
            <a:r>
              <a:rPr b="1" dirty="0" lang="en-US"/>
              <a:t>Drying Section – Using an Air Drying Machine by Impact Method</a:t>
            </a:r>
            <a:endParaRPr dirty="0" lang="en-US"/>
          </a:p>
          <a:p>
            <a:pPr algn="just"/>
            <a:r>
              <a:rPr dirty="0" lang="en-US"/>
              <a:t>The process of drying air by the impact method involves blowing hot air (300°C) at high speed onto damp sheets of paper through a gas burner. The air drying process by impact results in less steam usage and slightly higher electricity consumption. This technology is mainly applied to dry coatings but is also accepted for general paper drying, replacing traditional steam cylinders.</a:t>
            </a:r>
          </a:p>
          <a:p>
            <a:pPr algn="just"/>
            <a:r>
              <a:rPr dirty="0" lang="en-US"/>
              <a:t>In practice, this method involves balancing the use of thermal and electrical energy, and this balance can vary through settings, so energy savings need to be determined based on each facility.</a:t>
            </a:r>
            <a:r>
              <a:rPr b="1" dirty="0" lang="en-US"/>
              <a:t> </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pic>
        <p:nvPicPr>
          <p:cNvPr id="11266"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115"/>
          <a:stretch/>
        </p:blipFill>
        <p:spPr bwMode="auto">
          <a:xfrm>
            <a:off x="5354198" y="962236"/>
            <a:ext cx="3549304" cy="3314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63231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6183" y="208678"/>
            <a:ext cx="8229600" cy="371400"/>
          </a:xfrm>
        </p:spPr>
        <p:txBody>
          <a:bodyPr>
            <a:noAutofit/>
          </a:bodyPr>
          <a:lstStyle/>
          <a:p>
            <a:pPr lvl="3" algn="ctr"/>
            <a:r>
              <a:rPr lang="en-US" sz="1800" dirty="0">
                <a:solidFill>
                  <a:schemeClr val="accent1">
                    <a:lumMod val="50000"/>
                  </a:schemeClr>
                </a:solidFill>
                <a:latin typeface="+mj-lt"/>
              </a:rPr>
              <a:t>V. EEMs in the paper industry (6)</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74887"/>
            <a:ext cx="4103783" cy="3788535"/>
          </a:xfrm>
        </p:spPr>
        <p:txBody>
          <a:bodyPr>
            <a:normAutofit/>
          </a:bodyPr>
          <a:lstStyle/>
          <a:p>
            <a:pPr marL="85725" indent="0" algn="just">
              <a:buNone/>
            </a:pPr>
            <a:r>
              <a:rPr lang="en-US" sz="1400" b="1" dirty="0"/>
              <a:t>Drying Section – Using </a:t>
            </a:r>
            <a:r>
              <a:rPr lang="en-US" sz="1400" b="1" dirty="0" err="1"/>
              <a:t>CondeBelt</a:t>
            </a:r>
            <a:r>
              <a:rPr lang="en-US" sz="1400" b="1" dirty="0"/>
              <a:t> Dryer (CJ)</a:t>
            </a:r>
            <a:endParaRPr lang="en-GB" sz="1400" b="1" dirty="0"/>
          </a:p>
          <a:p>
            <a:pPr algn="just"/>
            <a:r>
              <a:rPr lang="en-US" sz="1400" dirty="0"/>
              <a:t>The first commercial </a:t>
            </a:r>
            <a:r>
              <a:rPr lang="en-US" sz="1400" dirty="0" err="1"/>
              <a:t>CondeBelt</a:t>
            </a:r>
            <a:r>
              <a:rPr lang="en-US" sz="1400" dirty="0"/>
              <a:t> dryer was installed in Finland in 1996 and in South Korea in 1999. In the </a:t>
            </a:r>
            <a:r>
              <a:rPr lang="en-US" sz="1400" dirty="0" err="1"/>
              <a:t>CondeBelt</a:t>
            </a:r>
            <a:r>
              <a:rPr lang="en-US" sz="1400" dirty="0"/>
              <a:t> dryer, paper is dried in a drying chamber by continuous contact with a hot steel belt, which is heated either by steam or hot gas. The moisture from the paper evaporates due to the heat from this metal belt.</a:t>
            </a:r>
          </a:p>
          <a:p>
            <a:pPr algn="just"/>
            <a:r>
              <a:rPr lang="en-US" sz="1400" dirty="0"/>
              <a:t>This drying technology has the potential to completely replace the drying section in a typical paper mill, with a drying speed 5-15 times higher than that of conventional steam dryers. However, the </a:t>
            </a:r>
            <a:r>
              <a:rPr lang="en-US" sz="1400" dirty="0" err="1"/>
              <a:t>CondeBelt</a:t>
            </a:r>
            <a:r>
              <a:rPr lang="en-US" sz="1400" dirty="0"/>
              <a:t> dryer is not suitable for high-weight paper and has limited use in that regard.</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2291" name="Picture 3" descr="condebelt_drying_proces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0545" y="1222501"/>
            <a:ext cx="4069015" cy="260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8342109"/>
      </p:ext>
    </p:extLst>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80265"/>
            <a:ext cx="8229600" cy="371400"/>
          </a:xfrm>
        </p:spPr>
        <p:txBody>
          <a:bodyPr>
            <a:noAutofit/>
          </a:bodyPr>
          <a:lstStyle/>
          <a:p>
            <a:pPr algn="ctr" lvl="3"/>
            <a:r>
              <a:rPr dirty="0" lang="en-US" sz="1800">
                <a:solidFill>
                  <a:schemeClr val="accent1">
                    <a:lumMod val="50000"/>
                  </a:schemeClr>
                </a:solidFill>
                <a:latin typeface="+mj-lt"/>
              </a:rPr>
              <a:t>V. EEMs in the paper industry (7)</a:t>
            </a:r>
            <a:endParaRPr dirty="0" lang="da-DK" sz="1800">
              <a:solidFill>
                <a:schemeClr val="accent1">
                  <a:lumMod val="50000"/>
                </a:schemeClr>
              </a:solidFill>
              <a:latin typeface="+mj-lt"/>
            </a:endParaRPr>
          </a:p>
        </p:txBody>
      </p:sp>
      <p:sp>
        <p:nvSpPr>
          <p:cNvPr id="10243" name="Pladsholder til indhold 2"/>
          <p:cNvSpPr>
            <a:spLocks noGrp="1"/>
          </p:cNvSpPr>
          <p:nvPr>
            <p:ph idx="1" type="body"/>
          </p:nvPr>
        </p:nvSpPr>
        <p:spPr>
          <a:xfrm>
            <a:off x="280930" y="616514"/>
            <a:ext cx="5957328" cy="4102097"/>
          </a:xfrm>
        </p:spPr>
        <p:txBody>
          <a:bodyPr>
            <a:noAutofit/>
          </a:bodyPr>
          <a:lstStyle/>
          <a:p>
            <a:pPr algn="just" indent="0" marL="1191">
              <a:buNone/>
            </a:pPr>
            <a:r>
              <a:rPr b="1" dirty="0" lang="en-US" sz="1200"/>
              <a:t>Drying Section – Optimizing Ventilation Temperature in the cavity</a:t>
            </a:r>
            <a:r>
              <a:rPr b="1" dirty="0" lang="en-US" sz="1200">
                <a:solidFill>
                  <a:schemeClr val="tx1"/>
                </a:solidFill>
              </a:rPr>
              <a:t>  </a:t>
            </a:r>
          </a:p>
          <a:p>
            <a:pPr algn="just" indent="0" marL="0">
              <a:buNone/>
            </a:pPr>
            <a:endParaRPr dirty="0" lang="en-GB" sz="1200">
              <a:solidFill>
                <a:schemeClr val="tx1"/>
              </a:solidFill>
            </a:endParaRPr>
          </a:p>
          <a:p>
            <a:pPr algn="just" indent="0" marL="0">
              <a:buNone/>
            </a:pPr>
            <a:r>
              <a:rPr dirty="0" lang="en-US" sz="1200"/>
              <a:t>To dry paper effectively, it is crucial to remove the moisture around the paper rolls to enhance the evaporation driving force. </a:t>
            </a:r>
          </a:p>
          <a:p>
            <a:pPr algn="just" indent="0" marL="0">
              <a:buNone/>
            </a:pPr>
            <a:r>
              <a:rPr dirty="0" lang="en-US" sz="1200"/>
              <a:t>When increasing the surface temperature of the cylinder, it is not necessary to improve the water removal rate during the drying process. When water evaporates from the paper web, it must be removed from the drying section by sufficiently hot dry air.</a:t>
            </a:r>
          </a:p>
          <a:p>
            <a:pPr algn="just" indent="0" marL="0">
              <a:buNone/>
            </a:pPr>
            <a:r>
              <a:rPr dirty="0" lang="en-US" sz="1200"/>
              <a:t>When water evaporates from the paper web, it must be removed from the drying section by sufficiently hot dry air.</a:t>
            </a:r>
          </a:p>
          <a:p>
            <a:pPr algn="just" indent="0" marL="0">
              <a:buNone/>
            </a:pPr>
            <a:r>
              <a:rPr dirty="0" lang="en-US" sz="1200"/>
              <a:t>Functions of ventilation:</a:t>
            </a:r>
          </a:p>
          <a:p>
            <a:pPr algn="just">
              <a:buFont charset="0" panose="020B0604020202020204" pitchFamily="34" typeface="Arial"/>
              <a:buChar char="•"/>
            </a:pPr>
            <a:r>
              <a:rPr dirty="0" lang="en-US" sz="1200"/>
              <a:t>Collect and remove evaporated water from the drying section.</a:t>
            </a:r>
          </a:p>
          <a:p>
            <a:pPr algn="just">
              <a:buFont charset="0" panose="020B0604020202020204" pitchFamily="34" typeface="Arial"/>
              <a:buChar char="•"/>
            </a:pPr>
            <a:r>
              <a:rPr dirty="0" lang="en-US" sz="1200"/>
              <a:t>Create a favorable and controlled environment during the drying process.</a:t>
            </a:r>
          </a:p>
          <a:p>
            <a:pPr algn="just">
              <a:buFont charset="0" panose="020B0604020202020204" pitchFamily="34" typeface="Arial"/>
              <a:buChar char="•"/>
            </a:pPr>
            <a:r>
              <a:rPr dirty="0" lang="en-US" sz="1200"/>
              <a:t>Improve energy use and save energy during drying.</a:t>
            </a:r>
          </a:p>
          <a:p>
            <a:pPr algn="just">
              <a:buFont charset="0" panose="020B0604020202020204" pitchFamily="34" typeface="Arial"/>
              <a:buChar char="•"/>
            </a:pPr>
            <a:r>
              <a:rPr dirty="0" lang="en-US" sz="1200"/>
              <a:t>Enhance machine operation not only through the system's equipment but also by appropriately distributing and controlling the amount of steam used throughout the entire drying section.</a:t>
            </a:r>
          </a:p>
          <a:p>
            <a:pPr algn="just">
              <a:buFont charset="0" panose="020B0604020202020204" pitchFamily="34" typeface="Arial"/>
              <a:buChar char="•"/>
            </a:pPr>
            <a:r>
              <a:rPr dirty="0" lang="en-US" sz="1200"/>
              <a:t>Maintain working conditions in the machine room with good temperature, humidity, and noise levels.</a:t>
            </a:r>
          </a:p>
          <a:p>
            <a:pPr algn="just">
              <a:buFont charset="0" panose="020B0604020202020204" pitchFamily="34" typeface="Arial"/>
              <a:buChar char="•"/>
            </a:pPr>
            <a:r>
              <a:rPr dirty="0" lang="en-US" sz="1200"/>
              <a:t>Protect the building and machinery from damage caused by moisture.</a:t>
            </a:r>
          </a:p>
          <a:p>
            <a:pPr algn="just">
              <a:buFont charset="0" panose="020B0604020202020204" pitchFamily="34" typeface="Arial"/>
              <a:buChar char="•"/>
            </a:pPr>
            <a:r>
              <a:rPr dirty="0" lang="en-US" sz="1200"/>
              <a:t>Reduce emissions and mist outside the factory.</a:t>
            </a:r>
          </a:p>
          <a:p>
            <a:pPr algn="just" indent="0" marL="0">
              <a:buNone/>
            </a:pPr>
            <a:endParaRPr dirty="0" lang="vi-VN" sz="1200">
              <a:solidFill>
                <a:schemeClr val="tx1"/>
              </a:solidFill>
            </a:endParaRPr>
          </a:p>
          <a:p>
            <a:pPr algn="just" indent="0" marL="0">
              <a:buNone/>
            </a:pPr>
            <a:endParaRPr dirty="0" lang="vi-VN" sz="1200">
              <a:solidFill>
                <a:schemeClr val="tx1"/>
              </a:solidFill>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pic>
        <p:nvPicPr>
          <p:cNvPr id="13314" name="Picture 1"/>
          <p:cNvPicPr>
            <a:picLocks noChangeArrowheads="1" noChangeAspect="1"/>
          </p:cNvPicPr>
          <p:nvPr/>
        </p:nvPicPr>
        <p:blipFill>
          <a:blip r:embed="rId2">
            <a:extLst>
              <a:ext uri="{28A0092B-C50C-407E-A947-70E740481C1C}">
                <a14:useLocalDpi xmlns:a14="http://schemas.microsoft.com/office/drawing/2010/main" val="0"/>
              </a:ext>
            </a:extLst>
          </a:blip>
          <a:srcRect b="201" l="24" r="37" t="168"/>
          <a:stretch>
            <a:fillRect/>
          </a:stretch>
        </p:blipFill>
        <p:spPr bwMode="auto">
          <a:xfrm>
            <a:off x="6156335" y="1784746"/>
            <a:ext cx="2987665" cy="1765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0036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Pladsholder til indhold 2"/>
          <p:cNvSpPr>
            <a:spLocks noGrp="1"/>
          </p:cNvSpPr>
          <p:nvPr>
            <p:ph type="body" idx="1"/>
          </p:nvPr>
        </p:nvSpPr>
        <p:spPr>
          <a:xfrm>
            <a:off x="451845" y="1037526"/>
            <a:ext cx="4032020" cy="3029100"/>
          </a:xfrm>
        </p:spPr>
        <p:txBody>
          <a:bodyPr>
            <a:noAutofit/>
          </a:bodyPr>
          <a:lstStyle/>
          <a:p>
            <a:pPr marL="85725" indent="0">
              <a:buNone/>
            </a:pPr>
            <a:r>
              <a:rPr lang="en-US" sz="1400" b="1" dirty="0"/>
              <a:t>Example – Unloading wood chips and automatic thickness checking</a:t>
            </a:r>
            <a:r>
              <a:rPr lang="en-US" sz="1400" dirty="0"/>
              <a:t>:</a:t>
            </a:r>
            <a:endParaRPr lang="en-US" sz="1400" b="1" dirty="0"/>
          </a:p>
          <a:p>
            <a:r>
              <a:rPr lang="en-US" altLang="en-US" sz="1400" dirty="0"/>
              <a:t>Screening:</a:t>
            </a:r>
          </a:p>
          <a:p>
            <a:pPr lvl="1"/>
            <a:r>
              <a:rPr kumimoji="0" lang="en-US" altLang="en-US" b="1" i="0" u="none" strike="noStrike" cap="none" normalizeH="0" baseline="0" dirty="0">
                <a:ln>
                  <a:noFill/>
                </a:ln>
                <a:solidFill>
                  <a:schemeClr val="tx1"/>
                </a:solidFill>
                <a:effectLst/>
                <a:latin typeface="+mn-lt"/>
              </a:rPr>
              <a:t>Screen by thickness</a:t>
            </a:r>
          </a:p>
          <a:p>
            <a:pPr lvl="1"/>
            <a:r>
              <a:rPr lang="en-GB" dirty="0">
                <a:solidFill>
                  <a:schemeClr val="tx1"/>
                </a:solidFill>
                <a:latin typeface="+mn-lt"/>
              </a:rPr>
              <a:t>Jet Screen</a:t>
            </a:r>
          </a:p>
          <a:p>
            <a:pPr lvl="1"/>
            <a:r>
              <a:rPr lang="en-GB" dirty="0">
                <a:solidFill>
                  <a:schemeClr val="tx1"/>
                </a:solidFill>
                <a:latin typeface="+mn-lt"/>
              </a:rPr>
              <a:t>OPTI</a:t>
            </a:r>
          </a:p>
          <a:p>
            <a:pPr lvl="1"/>
            <a:r>
              <a:rPr lang="en-US" b="1" dirty="0">
                <a:latin typeface="+mn-lt"/>
              </a:rPr>
              <a:t>Gyratory </a:t>
            </a:r>
            <a:r>
              <a:rPr lang="en-US" altLang="en-US" b="1" dirty="0">
                <a:latin typeface="+mn-lt"/>
              </a:rPr>
              <a:t>screen</a:t>
            </a:r>
            <a:endParaRPr lang="en-GB" b="1" dirty="0">
              <a:latin typeface="+mn-lt"/>
            </a:endParaRPr>
          </a:p>
          <a:p>
            <a:pPr lvl="1"/>
            <a:r>
              <a:rPr lang="en-GB" dirty="0">
                <a:latin typeface="+mn-lt"/>
              </a:rPr>
              <a:t>CSCS gyratory chip screen (4 sizes)</a:t>
            </a:r>
          </a:p>
          <a:p>
            <a:pPr lvl="1"/>
            <a:r>
              <a:rPr lang="en-GB" dirty="0">
                <a:latin typeface="+mn-lt"/>
              </a:rPr>
              <a:t>SCL gyratory chip screen (3 sizes)</a:t>
            </a:r>
          </a:p>
          <a:p>
            <a:r>
              <a:rPr lang="en-US" altLang="en-US" sz="1400" dirty="0"/>
              <a:t>Results:</a:t>
            </a:r>
          </a:p>
          <a:p>
            <a:pPr lvl="1"/>
            <a:r>
              <a:rPr lang="en-US" altLang="en-US" dirty="0">
                <a:solidFill>
                  <a:schemeClr val="tx1"/>
                </a:solidFill>
                <a:latin typeface="+mn-lt"/>
              </a:rPr>
              <a:t>Reduced cooking energy</a:t>
            </a:r>
          </a:p>
          <a:p>
            <a:pPr lvl="1"/>
            <a:r>
              <a:rPr lang="en-US" altLang="en-US" dirty="0">
                <a:solidFill>
                  <a:schemeClr val="tx1"/>
                </a:solidFill>
                <a:latin typeface="+mn-lt"/>
              </a:rPr>
              <a:t>Increased paper pulp yield</a:t>
            </a:r>
          </a:p>
          <a:p>
            <a:pPr lvl="1"/>
            <a:r>
              <a:rPr lang="en-US" altLang="en-US" dirty="0">
                <a:solidFill>
                  <a:schemeClr val="tx1"/>
                </a:solidFill>
                <a:latin typeface="+mn-lt"/>
              </a:rPr>
              <a:t>Increased by-product yield</a:t>
            </a:r>
          </a:p>
          <a:p>
            <a:pPr lvl="1"/>
            <a:r>
              <a:rPr lang="en-US" altLang="en-US" dirty="0">
                <a:solidFill>
                  <a:schemeClr val="tx1"/>
                </a:solidFill>
                <a:latin typeface="+mn-lt"/>
              </a:rPr>
              <a:t>Less wood chip damage</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3" name="Pladsholder til indhold 2"/>
          <p:cNvSpPr txBox="1">
            <a:spLocks/>
          </p:cNvSpPr>
          <p:nvPr/>
        </p:nvSpPr>
        <p:spPr bwMode="auto">
          <a:xfrm>
            <a:off x="3933023" y="838637"/>
            <a:ext cx="5210978" cy="210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SzPct val="80000"/>
              <a:buFont typeface="Webdings" pitchFamily="18" charset="2"/>
              <a:buChar char=""/>
              <a:defRPr sz="2800" kern="12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SzPct val="80000"/>
              <a:buFont typeface="Webdings" pitchFamily="18" charset="2"/>
              <a:buChar char=""/>
              <a:defRPr sz="2400" kern="1200">
                <a:solidFill>
                  <a:schemeClr val="tx2"/>
                </a:solidFill>
                <a:latin typeface="+mn-lt"/>
                <a:ea typeface="+mn-ea"/>
                <a:cs typeface="+mn-cs"/>
              </a:defRPr>
            </a:lvl2pPr>
            <a:lvl3pPr marL="11430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3pPr>
            <a:lvl4pPr marL="16002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4pPr>
            <a:lvl5pPr marL="20574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en-GB" sz="1400" b="1" dirty="0"/>
          </a:p>
          <a:p>
            <a:pPr marL="457200" lvl="1" indent="0">
              <a:buNone/>
            </a:pPr>
            <a:r>
              <a:rPr lang="en-US" sz="1400" b="1" dirty="0">
                <a:solidFill>
                  <a:schemeClr val="tx1"/>
                </a:solidFill>
                <a:ea typeface="Roboto"/>
                <a:cs typeface="Roboto"/>
                <a:sym typeface="Roboto"/>
              </a:rPr>
              <a:t>Handling of non-conforming wood chip pieces </a:t>
            </a:r>
          </a:p>
          <a:p>
            <a:pPr lvl="1"/>
            <a:r>
              <a:rPr lang="en-GB" sz="1400" dirty="0">
                <a:solidFill>
                  <a:schemeClr val="tx1"/>
                </a:solidFill>
              </a:rPr>
              <a:t>HQ-sizer (</a:t>
            </a:r>
            <a:r>
              <a:rPr lang="en-US" sz="1400" dirty="0">
                <a:solidFill>
                  <a:schemeClr val="tx1"/>
                </a:solidFill>
              </a:rPr>
              <a:t>oversized and too thick</a:t>
            </a:r>
            <a:r>
              <a:rPr lang="en-GB" sz="1400" dirty="0">
                <a:solidFill>
                  <a:schemeClr val="tx1"/>
                </a:solidFill>
              </a:rPr>
              <a:t>)</a:t>
            </a:r>
          </a:p>
          <a:p>
            <a:pPr lvl="1"/>
            <a:r>
              <a:rPr lang="en-US" sz="1400" dirty="0">
                <a:solidFill>
                  <a:schemeClr val="tx1"/>
                </a:solidFill>
              </a:rPr>
              <a:t>Reconfigure the chip structure using Chip Optimizer (oversized and too thick) </a:t>
            </a:r>
          </a:p>
          <a:p>
            <a:pPr lvl="1"/>
            <a:r>
              <a:rPr lang="en-US" sz="1400" dirty="0">
                <a:solidFill>
                  <a:schemeClr val="tx1"/>
                </a:solidFill>
              </a:rPr>
              <a:t>Re-cutter (for oversized wood chips only) </a:t>
            </a:r>
          </a:p>
          <a:p>
            <a:pPr marL="457200" lvl="1" indent="0">
              <a:buNone/>
            </a:pPr>
            <a:r>
              <a:rPr lang="en-GB" sz="1400" b="1" dirty="0">
                <a:solidFill>
                  <a:schemeClr val="tx1"/>
                </a:solidFill>
              </a:rPr>
              <a:t>Other types:</a:t>
            </a:r>
          </a:p>
          <a:p>
            <a:pPr lvl="1"/>
            <a:r>
              <a:rPr lang="en-GB" sz="1400" dirty="0">
                <a:solidFill>
                  <a:schemeClr val="tx1"/>
                </a:solidFill>
              </a:rPr>
              <a:t>Disc screen</a:t>
            </a:r>
            <a:endParaRPr lang="en-US" altLang="en-US" sz="1400"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129587"/>
            <a:ext cx="3599317" cy="1678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el 1">
            <a:extLst>
              <a:ext uri="{FF2B5EF4-FFF2-40B4-BE49-F238E27FC236}">
                <a16:creationId xmlns:a16="http://schemas.microsoft.com/office/drawing/2014/main" id="{63038157-818A-A980-3914-09CA4C84635A}"/>
              </a:ext>
            </a:extLst>
          </p:cNvPr>
          <p:cNvSpPr txBox="1">
            <a:spLocks/>
          </p:cNvSpPr>
          <p:nvPr/>
        </p:nvSpPr>
        <p:spPr>
          <a:xfrm>
            <a:off x="0" y="137465"/>
            <a:ext cx="91440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3" algn="ctr"/>
            <a:r>
              <a:rPr lang="en-US" sz="2000" dirty="0">
                <a:solidFill>
                  <a:schemeClr val="accent1">
                    <a:lumMod val="50000"/>
                  </a:schemeClr>
                </a:solidFill>
                <a:latin typeface="+mj-lt"/>
              </a:rPr>
              <a:t>I. EEMs in preliminary treatment</a:t>
            </a:r>
            <a:r>
              <a:rPr lang="en-GB" sz="2000" dirty="0">
                <a:solidFill>
                  <a:schemeClr val="accent1">
                    <a:lumMod val="50000"/>
                  </a:schemeClr>
                </a:solidFill>
                <a:latin typeface="+mj-lt"/>
              </a:rPr>
              <a:t> (2)</a:t>
            </a:r>
            <a:endParaRPr lang="da-DK" sz="2000" dirty="0">
              <a:solidFill>
                <a:schemeClr val="accent1">
                  <a:lumMod val="50000"/>
                </a:schemeClr>
              </a:solidFill>
              <a:latin typeface="+mj-lt"/>
            </a:endParaRPr>
          </a:p>
        </p:txBody>
      </p:sp>
    </p:spTree>
    <p:extLst>
      <p:ext uri="{BB962C8B-B14F-4D97-AF65-F5344CB8AC3E}">
        <p14:creationId xmlns:p14="http://schemas.microsoft.com/office/powerpoint/2010/main" val="35769290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78850"/>
            <a:ext cx="8229600" cy="371400"/>
          </a:xfrm>
        </p:spPr>
        <p:txBody>
          <a:bodyPr>
            <a:noAutofit/>
          </a:bodyPr>
          <a:lstStyle/>
          <a:p>
            <a:pPr lvl="3" algn="ctr"/>
            <a:r>
              <a:rPr lang="en-US" sz="1800" dirty="0">
                <a:solidFill>
                  <a:schemeClr val="accent1">
                    <a:lumMod val="50000"/>
                  </a:schemeClr>
                </a:solidFill>
                <a:latin typeface="+mj-lt"/>
              </a:rPr>
              <a:t>V. EEMs in the paper industry (8)</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70438"/>
            <a:ext cx="8229600" cy="3739687"/>
          </a:xfrm>
        </p:spPr>
        <p:txBody>
          <a:bodyPr>
            <a:noAutofit/>
          </a:bodyPr>
          <a:lstStyle/>
          <a:p>
            <a:pPr marL="85725" indent="0">
              <a:buNone/>
            </a:pPr>
            <a:r>
              <a:rPr lang="en-US" sz="1400" b="1" dirty="0"/>
              <a:t>Drying Section – Multi-Stage Press System</a:t>
            </a:r>
            <a:endParaRPr lang="en-US" sz="1400" dirty="0"/>
          </a:p>
          <a:p>
            <a:r>
              <a:rPr lang="en-US" sz="1400" dirty="0"/>
              <a:t>The multi-stage press system can be classified as a heat recovery system because the heat flow passes through, and the short steam generated at the time of reheating the dryer, or it belongs to a group of drying sections used again to heat the dryer.</a:t>
            </a:r>
          </a:p>
          <a:p>
            <a:r>
              <a:rPr lang="en-US" sz="1400" dirty="0"/>
              <a:t>The multi-stage press system operates by moving from the dry end to the wet end with different pressures in the heating system. </a:t>
            </a:r>
          </a:p>
          <a:p>
            <a:r>
              <a:rPr lang="en-US" sz="1400" dirty="0"/>
              <a:t>The paper drying process starts at low temperature in the pre-drying section, where the paper is gently heated. The drying process increases as water evaporates toward the dry end of the paper machine. In the dryer, steam condenses on the inner surface of the dryer. The condensed water is then returned to the separator.</a:t>
            </a:r>
          </a:p>
          <a:p>
            <a:r>
              <a:rPr lang="en-US" sz="1400" dirty="0"/>
              <a:t>To remove the condensed water, the pressure in the separator must be close to the pressure of the direct steam. In the separator, the air through the steam is reduced during the second drying stage in the multi-stage press system. The separator expels the steam, which is then released into the drying stage—new windows in the multi-stage press system.</a:t>
            </a:r>
          </a:p>
          <a:p>
            <a:r>
              <a:rPr lang="en-US" sz="1400" dirty="0"/>
              <a:t>In the second stage, the short steam is used as a drying medium. If the amount of steam is insufficient to meet the direct requirements, it can be supplemented by the second pressure control valve.</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391352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240107" y="1344799"/>
            <a:ext cx="6446693" cy="3372773"/>
          </a:xfrm>
          <a:prstGeom prst="rect">
            <a:avLst/>
          </a:prstGeom>
        </p:spPr>
      </p:pic>
      <p:sp>
        <p:nvSpPr>
          <p:cNvPr id="2" name="Titel 1"/>
          <p:cNvSpPr>
            <a:spLocks noGrp="1"/>
          </p:cNvSpPr>
          <p:nvPr>
            <p:ph type="title"/>
          </p:nvPr>
        </p:nvSpPr>
        <p:spPr>
          <a:xfrm>
            <a:off x="457200" y="173249"/>
            <a:ext cx="8229600" cy="371400"/>
          </a:xfrm>
        </p:spPr>
        <p:txBody>
          <a:bodyPr>
            <a:noAutofit/>
          </a:bodyPr>
          <a:lstStyle/>
          <a:p>
            <a:pPr lvl="3" algn="ctr"/>
            <a:r>
              <a:rPr lang="en-US" sz="1800" dirty="0">
                <a:solidFill>
                  <a:schemeClr val="accent1">
                    <a:lumMod val="50000"/>
                  </a:schemeClr>
                </a:solidFill>
                <a:latin typeface="+mj-lt"/>
              </a:rPr>
              <a:t>V. EEMs in the paper industry (9)</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525572" y="839635"/>
            <a:ext cx="5502063" cy="447331"/>
          </a:xfrm>
        </p:spPr>
        <p:txBody>
          <a:bodyPr>
            <a:noAutofit/>
          </a:bodyPr>
          <a:lstStyle/>
          <a:p>
            <a:pPr marL="85725" indent="0">
              <a:buNone/>
            </a:pPr>
            <a:r>
              <a:rPr lang="en-US" b="1" dirty="0"/>
              <a:t>Drying Section – Multi-Stage Press System</a:t>
            </a:r>
            <a:endParaRPr 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513741223"/>
      </p:ext>
    </p:extLst>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59111"/>
            <a:ext cx="8229600" cy="371400"/>
          </a:xfrm>
        </p:spPr>
        <p:txBody>
          <a:bodyPr>
            <a:noAutofit/>
          </a:bodyPr>
          <a:lstStyle/>
          <a:p>
            <a:pPr algn="ctr" lvl="3"/>
            <a:r>
              <a:rPr dirty="0" lang="en-US" sz="1800">
                <a:solidFill>
                  <a:schemeClr val="accent1">
                    <a:lumMod val="50000"/>
                  </a:schemeClr>
                </a:solidFill>
                <a:latin typeface="+mj-lt"/>
              </a:rPr>
              <a:t>V. EEMs in the paper industry (10)</a:t>
            </a:r>
            <a:endParaRPr dirty="0" lang="da-DK" sz="1800">
              <a:solidFill>
                <a:schemeClr val="accent1">
                  <a:lumMod val="50000"/>
                </a:schemeClr>
              </a:solidFill>
              <a:latin typeface="+mj-lt"/>
            </a:endParaRPr>
          </a:p>
        </p:txBody>
      </p:sp>
      <p:sp>
        <p:nvSpPr>
          <p:cNvPr id="10243" name="Pladsholder til indhold 2"/>
          <p:cNvSpPr>
            <a:spLocks noGrp="1"/>
          </p:cNvSpPr>
          <p:nvPr>
            <p:ph idx="1" type="body"/>
          </p:nvPr>
        </p:nvSpPr>
        <p:spPr>
          <a:xfrm>
            <a:off x="371087" y="945606"/>
            <a:ext cx="6021092" cy="3680637"/>
          </a:xfrm>
        </p:spPr>
        <p:txBody>
          <a:bodyPr>
            <a:normAutofit/>
          </a:bodyPr>
          <a:lstStyle/>
          <a:p>
            <a:pPr algn="just" indent="0" marL="85725">
              <a:buNone/>
            </a:pPr>
            <a:r>
              <a:rPr b="1" dirty="0" lang="en-US"/>
              <a:t>Drying Section – Multi-Stage Press System</a:t>
            </a:r>
            <a:endParaRPr dirty="0" lang="en-US"/>
          </a:p>
          <a:p>
            <a:pPr algn="just" indent="0" marL="0">
              <a:buNone/>
            </a:pPr>
            <a:r>
              <a:rPr b="1" dirty="0" lang="en-US"/>
              <a:t>  Using Heat Compressors:</a:t>
            </a:r>
            <a:endParaRPr dirty="0" lang="en-US"/>
          </a:p>
          <a:p>
            <a:pPr algn="just"/>
            <a:r>
              <a:rPr dirty="0" lang="en-US"/>
              <a:t>Using heat compressors will increases energy efficiency in the drying process due to the reduced water vapor at the condensers. Heat compressors are used to increase the pressure of the exhaust steam from the separation devices.</a:t>
            </a:r>
          </a:p>
          <a:p>
            <a:pPr algn="just"/>
            <a:r>
              <a:rPr dirty="0" lang="en-US"/>
              <a:t>The exhaust steam from the final devices in the system condenses, and the incoming water vapor has a very low pressure that cannot be directly used in the drying process.</a:t>
            </a:r>
          </a:p>
          <a:p>
            <a:pPr algn="just"/>
            <a:r>
              <a:rPr dirty="0" lang="en-US"/>
              <a:t>With the steam heat compressor, this waste water is pushed to a higher pressure, reaching a level that allows the recovery of waste water for reuse in the drying process. The diagram next to this text </a:t>
            </a:r>
            <a:r>
              <a:rPr b="1" dirty="0" lang="en-US"/>
              <a:t>illustrates</a:t>
            </a:r>
            <a:r>
              <a:rPr dirty="0" lang="en-US"/>
              <a:t> the integrated principles of the heat compressor.</a:t>
            </a:r>
            <a:endParaRPr dirty="0" lang="en-GB"/>
          </a:p>
          <a:p>
            <a:pPr algn="just"/>
            <a:endParaRPr b="1" dirty="0" lang="en-US"/>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pic>
        <p:nvPicPr>
          <p:cNvPr id="15362"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261" l="256" r="136" t="252"/>
          <a:stretch/>
        </p:blipFill>
        <p:spPr bwMode="auto">
          <a:xfrm>
            <a:off x="6457906" y="1272104"/>
            <a:ext cx="2228894" cy="2834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38032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85530"/>
            <a:ext cx="8229600" cy="371400"/>
          </a:xfrm>
        </p:spPr>
        <p:txBody>
          <a:bodyPr>
            <a:noAutofit/>
          </a:bodyPr>
          <a:lstStyle/>
          <a:p>
            <a:pPr lvl="3" algn="ctr"/>
            <a:r>
              <a:rPr lang="en-US" sz="1800" dirty="0">
                <a:solidFill>
                  <a:schemeClr val="accent1">
                    <a:lumMod val="50000"/>
                  </a:schemeClr>
                </a:solidFill>
                <a:latin typeface="+mj-lt"/>
              </a:rPr>
              <a:t>V. EEMs in the paper industry (11)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66380"/>
            <a:ext cx="8229600" cy="3029100"/>
          </a:xfrm>
        </p:spPr>
        <p:txBody>
          <a:bodyPr/>
          <a:lstStyle/>
          <a:p>
            <a:pPr marL="139700" indent="0">
              <a:buNone/>
            </a:pPr>
            <a:r>
              <a:rPr lang="en-US" b="1" dirty="0"/>
              <a:t>Drying Section - Others</a:t>
            </a:r>
            <a:endParaRPr lang="en-US" dirty="0"/>
          </a:p>
          <a:p>
            <a:pPr>
              <a:buFont typeface="Arial" panose="020B0604020202020204" pitchFamily="34" charset="0"/>
              <a:buChar char="•"/>
            </a:pPr>
            <a:r>
              <a:rPr lang="en-US" dirty="0"/>
              <a:t>Reduce air requirements</a:t>
            </a:r>
          </a:p>
          <a:p>
            <a:pPr>
              <a:buFont typeface="Arial" panose="020B0604020202020204" pitchFamily="34" charset="0"/>
              <a:buChar char="•"/>
            </a:pPr>
            <a:r>
              <a:rPr lang="en-US" dirty="0"/>
              <a:t>Create void shapes</a:t>
            </a:r>
          </a:p>
          <a:p>
            <a:pPr>
              <a:buFont typeface="Arial" panose="020B0604020202020204" pitchFamily="34" charset="0"/>
              <a:buChar char="•"/>
            </a:pPr>
            <a:r>
              <a:rPr lang="en-US" dirty="0"/>
              <a:t>Optimize the vacuum system</a:t>
            </a:r>
          </a:p>
          <a:p>
            <a:pPr>
              <a:buFont typeface="Arial" panose="020B0604020202020204" pitchFamily="34" charset="0"/>
              <a:buChar char="•"/>
            </a:pPr>
            <a:r>
              <a:rPr lang="en-US" dirty="0"/>
              <a:t>Lack of clean drying surfaces</a:t>
            </a:r>
          </a:p>
          <a:p>
            <a:pPr>
              <a:buFont typeface="Arial" panose="020B0604020202020204" pitchFamily="34" charset="0"/>
              <a:buChar char="•"/>
            </a:pPr>
            <a:r>
              <a:rPr lang="en-US" dirty="0"/>
              <a:t>Other methods to recover waste heat</a:t>
            </a:r>
          </a:p>
          <a:p>
            <a:pPr marL="428625" indent="-342900"/>
            <a:endParaRPr 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222044099"/>
      </p:ext>
    </p:extLst>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90372"/>
            <a:ext cx="8229600" cy="371400"/>
          </a:xfrm>
        </p:spPr>
        <p:txBody>
          <a:bodyPr>
            <a:noAutofit/>
          </a:bodyPr>
          <a:lstStyle/>
          <a:p>
            <a:pPr algn="ctr" lvl="3"/>
            <a:r>
              <a:rPr dirty="0" lang="en-US" sz="1800">
                <a:solidFill>
                  <a:schemeClr val="accent1">
                    <a:lumMod val="50000"/>
                  </a:schemeClr>
                </a:solidFill>
                <a:latin typeface="+mj-lt"/>
              </a:rPr>
              <a:t>V. EEMs in the paper industry (12)</a:t>
            </a:r>
            <a:endParaRPr dirty="0" lang="da-DK" sz="1800">
              <a:solidFill>
                <a:schemeClr val="accent1">
                  <a:lumMod val="50000"/>
                </a:schemeClr>
              </a:solidFill>
              <a:latin typeface="+mj-lt"/>
            </a:endParaRPr>
          </a:p>
        </p:txBody>
      </p:sp>
      <p:sp>
        <p:nvSpPr>
          <p:cNvPr id="10243" name="Pladsholder til indhold 2"/>
          <p:cNvSpPr>
            <a:spLocks noGrp="1"/>
          </p:cNvSpPr>
          <p:nvPr>
            <p:ph idx="1" type="body"/>
          </p:nvPr>
        </p:nvSpPr>
        <p:spPr>
          <a:xfrm>
            <a:off x="457200" y="744344"/>
            <a:ext cx="4659549" cy="3484075"/>
          </a:xfrm>
        </p:spPr>
        <p:txBody>
          <a:bodyPr>
            <a:normAutofit/>
          </a:bodyPr>
          <a:lstStyle/>
          <a:p>
            <a:pPr indent="0" lvl="3" marL="139700">
              <a:buNone/>
            </a:pPr>
            <a:r>
              <a:rPr b="1" dirty="0" lang="en-US" sz="1500">
                <a:latin typeface="+mj-lt"/>
              </a:rPr>
              <a:t>Control System – Advanced Dryer Control</a:t>
            </a:r>
          </a:p>
          <a:p>
            <a:pPr lvl="3" marL="457200"/>
            <a:r>
              <a:rPr dirty="0" lang="en-US" sz="1500">
                <a:latin typeface="+mj-lt"/>
              </a:rPr>
              <a:t>The control system is a well-known method for optimizing changes in the paper production process, thereby reducing energy consumption, increasing productivity, and improving the quality of the industrial process.</a:t>
            </a:r>
          </a:p>
          <a:p>
            <a:pPr lvl="3" marL="457200"/>
            <a:r>
              <a:rPr dirty="0" lang="en-US" sz="1500">
                <a:latin typeface="+mj-lt"/>
              </a:rPr>
              <a:t>An example of a control system for dryers is the Dryer Management System™ software, which provides advanced control for the dryer system setup and process parameters to reduce steam usage and increase productivity.</a:t>
            </a:r>
            <a:endParaRPr dirty="0" lang="en-GB" sz="1500">
              <a:latin typeface="+mj-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pic>
        <p:nvPicPr>
          <p:cNvPr id="16386" name="Picture 1"/>
          <p:cNvPicPr>
            <a:picLocks noChangeArrowheads="1" noChangeAspect="1"/>
          </p:cNvPicPr>
          <p:nvPr/>
        </p:nvPicPr>
        <p:blipFill>
          <a:blip r:embed="rId2">
            <a:extLst>
              <a:ext uri="{28A0092B-C50C-407E-A947-70E740481C1C}">
                <a14:useLocalDpi xmlns:a14="http://schemas.microsoft.com/office/drawing/2010/main" val="0"/>
              </a:ext>
            </a:extLst>
          </a:blip>
          <a:srcRect b="165" l="94" r="110" t="27"/>
          <a:stretch>
            <a:fillRect/>
          </a:stretch>
        </p:blipFill>
        <p:spPr bwMode="auto">
          <a:xfrm>
            <a:off x="5476672" y="951262"/>
            <a:ext cx="3576466" cy="3630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90279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89905"/>
            <a:ext cx="8229600" cy="371400"/>
          </a:xfrm>
        </p:spPr>
        <p:txBody>
          <a:bodyPr>
            <a:noAutofit/>
          </a:bodyPr>
          <a:lstStyle/>
          <a:p>
            <a:pPr lvl="3" algn="ctr"/>
            <a:r>
              <a:rPr lang="en-US" sz="1800" dirty="0">
                <a:solidFill>
                  <a:schemeClr val="accent1">
                    <a:lumMod val="50000"/>
                  </a:schemeClr>
                </a:solidFill>
                <a:latin typeface="+mj-lt"/>
              </a:rPr>
              <a:t>V. EEMs in the paper industry (13)</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165252" y="635795"/>
            <a:ext cx="8521547" cy="3735421"/>
          </a:xfrm>
        </p:spPr>
        <p:txBody>
          <a:bodyPr>
            <a:noAutofit/>
          </a:bodyPr>
          <a:lstStyle/>
          <a:p>
            <a:pPr marL="139700" indent="0" algn="just">
              <a:buNone/>
            </a:pPr>
            <a:r>
              <a:rPr lang="en-US" sz="1400" b="1" dirty="0">
                <a:solidFill>
                  <a:schemeClr val="tx1"/>
                </a:solidFill>
              </a:rPr>
              <a:t>Control System – Condensation Point Control</a:t>
            </a:r>
          </a:p>
          <a:p>
            <a:pPr marL="425450" indent="-285750" algn="just">
              <a:buFont typeface="Arial" panose="020B0604020202020204" pitchFamily="34" charset="0"/>
              <a:buChar char="•"/>
            </a:pPr>
            <a:r>
              <a:rPr lang="en-US" sz="1400" dirty="0"/>
              <a:t>The condensation point of the steam (in the dryer) determines the heat exchange efficiency, but it is affected by the setup of the ventilation fans.</a:t>
            </a:r>
          </a:p>
          <a:p>
            <a:pPr marL="425450" indent="-285750" algn="just">
              <a:buFont typeface="Arial" panose="020B0604020202020204" pitchFamily="34" charset="0"/>
              <a:buChar char="•"/>
            </a:pPr>
            <a:r>
              <a:rPr lang="en-US" sz="1400" dirty="0"/>
              <a:t>The condensation point in paper dryers should be measured and controlled to optimize the drying process. Optimizing dryer operation helps better control quality, making the product more consistent.</a:t>
            </a:r>
          </a:p>
          <a:p>
            <a:pPr marL="139700" indent="0" algn="just">
              <a:buNone/>
            </a:pPr>
            <a:r>
              <a:rPr lang="en-US" sz="1400" b="1" dirty="0"/>
              <a:t>Example:</a:t>
            </a:r>
          </a:p>
          <a:p>
            <a:pPr algn="just">
              <a:buFont typeface="Arial" panose="020B0604020202020204" pitchFamily="34" charset="0"/>
              <a:buChar char="•"/>
            </a:pPr>
            <a:r>
              <a:rPr lang="en-US" sz="1400" dirty="0">
                <a:solidFill>
                  <a:schemeClr val="tx1"/>
                </a:solidFill>
              </a:rPr>
              <a:t>Condensing equipment has helped a company control the addition rate when recycling steam to improve energy efficiency. The resulting effects include improved performance of the heating unit and better product quality due to reduced dripping in the hood.</a:t>
            </a:r>
          </a:p>
          <a:p>
            <a:pPr algn="just">
              <a:buFont typeface="Arial" panose="020B0604020202020204" pitchFamily="34" charset="0"/>
              <a:buChar char="•"/>
            </a:pPr>
            <a:r>
              <a:rPr lang="en-US" sz="1400" dirty="0">
                <a:solidFill>
                  <a:schemeClr val="tx1"/>
                </a:solidFill>
              </a:rPr>
              <a:t>The company uses manual control, but it is clear that the operators often do not have enough time to make timely adjustments to the steam recycling/addition rate under fluctuating conditions (such as weather effects). When the machine's capacity reaches the limit, and the hood reaches its maximum capacity, it often increases the amount of water condensation and moisture in the hood.</a:t>
            </a:r>
          </a:p>
          <a:p>
            <a:pPr algn="just">
              <a:buFont typeface="Arial" panose="020B0604020202020204" pitchFamily="34" charset="0"/>
              <a:buChar char="•"/>
            </a:pPr>
            <a:r>
              <a:rPr lang="en-US" sz="1400" dirty="0">
                <a:solidFill>
                  <a:schemeClr val="tx1"/>
                </a:solidFill>
              </a:rPr>
              <a:t>Condensed water droplets falling onto the paper running at 3,800 FPM around the drying section can cause product defects – weak points on the paper, holes, tears, and the cost of machine downtime. Before installing dew point sensors, the mill usually maintained a high supplemental steam flow into the dryer to eliminate the condensation in the drying equipment, which is an energy-wasting method.</a:t>
            </a:r>
            <a:endParaRPr lang="da-DK" sz="1400" dirty="0">
              <a:solidFill>
                <a:schemeClr val="tx1"/>
              </a:solidFill>
            </a:endParaRPr>
          </a:p>
          <a:p>
            <a:pPr marL="85725" indent="0" algn="just">
              <a:buNone/>
            </a:pPr>
            <a:endParaRPr lang="en-GB" sz="1400" dirty="0">
              <a:solidFill>
                <a:schemeClr val="tx1"/>
              </a:solidFill>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314673758"/>
      </p:ext>
    </p:extLst>
  </p:cSld>
  <p:clrMapOvr>
    <a:masterClrMapping/>
  </p:clrMapOvr>
</p:sld>
</file>

<file path=ppt/slides/slide4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el 1"/>
          <p:cNvSpPr>
            <a:spLocks noGrp="1"/>
          </p:cNvSpPr>
          <p:nvPr>
            <p:ph type="title"/>
          </p:nvPr>
        </p:nvSpPr>
        <p:spPr>
          <a:xfrm>
            <a:off x="457199" y="210360"/>
            <a:ext cx="8229600" cy="371400"/>
          </a:xfrm>
        </p:spPr>
        <p:txBody>
          <a:bodyPr>
            <a:noAutofit/>
          </a:bodyPr>
          <a:lstStyle/>
          <a:p>
            <a:pPr algn="ctr" lvl="3"/>
            <a:r>
              <a:rPr dirty="0" lang="en-US" sz="1800">
                <a:solidFill>
                  <a:schemeClr val="accent1">
                    <a:lumMod val="50000"/>
                  </a:schemeClr>
                </a:solidFill>
                <a:latin typeface="+mj-lt"/>
              </a:rPr>
              <a:t>V. EEMs in the paper industry (14)</a:t>
            </a:r>
            <a:endParaRPr dirty="0" lang="da-DK" sz="1800">
              <a:solidFill>
                <a:schemeClr val="accent1">
                  <a:lumMod val="50000"/>
                </a:schemeClr>
              </a:solidFill>
              <a:latin typeface="+mj-lt"/>
            </a:endParaRPr>
          </a:p>
        </p:txBody>
      </p:sp>
      <p:sp>
        <p:nvSpPr>
          <p:cNvPr id="10243" name="Pladsholder til indhold 2"/>
          <p:cNvSpPr>
            <a:spLocks noGrp="1"/>
          </p:cNvSpPr>
          <p:nvPr>
            <p:ph idx="1" type="body"/>
          </p:nvPr>
        </p:nvSpPr>
        <p:spPr>
          <a:xfrm>
            <a:off x="457200" y="634374"/>
            <a:ext cx="8229600" cy="3029100"/>
          </a:xfrm>
        </p:spPr>
        <p:txBody>
          <a:bodyPr/>
          <a:lstStyle/>
          <a:p>
            <a:pPr indent="0" marL="139700">
              <a:buNone/>
            </a:pPr>
            <a:r>
              <a:rPr b="1" dirty="0" lang="en-US"/>
              <a:t>Control System – Reducing Air Blow Losses by Maintaining Pressure Differential</a:t>
            </a:r>
            <a:br>
              <a:rPr dirty="0" lang="en-US"/>
            </a:br>
            <a:r>
              <a:rPr dirty="0" lang="en-US"/>
              <a:t>As mentioned in the previous section, air blow losses can be recovered in a multi-stage press system. To optimize the use of the multi-stage press system, it is important that each component of the system is balanced. In the example below, two groups of dryers are balanced.</a:t>
            </a:r>
          </a:p>
          <a:p>
            <a:pPr indent="0" marL="139700">
              <a:buNone/>
            </a:pPr>
            <a:r>
              <a:rPr dirty="0" lang="en-US"/>
              <a:t>The balance between the two systems is created by the pressure control valve. The pressure in the condensation chamber will be lower than the pressure of the pressure valve.</a:t>
            </a:r>
          </a:p>
          <a:p>
            <a:pPr indent="0" marL="85725">
              <a:buNone/>
            </a:pPr>
            <a:endParaRPr dirty="0" lang="en-GB">
              <a:solidFill>
                <a:srgbClr val="FF0000"/>
              </a:solidFill>
            </a:endParaRPr>
          </a:p>
          <a:p>
            <a:pPr indent="0" marL="85725">
              <a:buNone/>
            </a:pPr>
            <a:endParaRPr b="1" dirty="0" lang="en-US" sz="1125"/>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pic>
        <p:nvPicPr>
          <p:cNvPr id="17410"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213" l="81" t="349"/>
          <a:stretch/>
        </p:blipFill>
        <p:spPr bwMode="auto">
          <a:xfrm>
            <a:off x="1818842" y="2393807"/>
            <a:ext cx="5506315" cy="2539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789802" y="3061324"/>
            <a:ext cx="594066" cy="1044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GB" sz="1050"/>
          </a:p>
        </p:txBody>
      </p:sp>
    </p:spTree>
    <p:extLst>
      <p:ext uri="{BB962C8B-B14F-4D97-AF65-F5344CB8AC3E}">
        <p14:creationId xmlns:p14="http://schemas.microsoft.com/office/powerpoint/2010/main" val="8906999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77302"/>
            <a:ext cx="8229600" cy="371400"/>
          </a:xfrm>
        </p:spPr>
        <p:txBody>
          <a:bodyPr>
            <a:noAutofit/>
          </a:bodyPr>
          <a:lstStyle/>
          <a:p>
            <a:pPr lvl="3" algn="ctr"/>
            <a:r>
              <a:rPr lang="en-US" sz="1800" dirty="0">
                <a:solidFill>
                  <a:schemeClr val="accent1">
                    <a:lumMod val="50000"/>
                  </a:schemeClr>
                </a:solidFill>
                <a:latin typeface="+mj-lt"/>
              </a:rPr>
              <a:t>V. EEMs in the paper industry (15)</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51264"/>
            <a:ext cx="8229600" cy="3683973"/>
          </a:xfrm>
        </p:spPr>
        <p:txBody>
          <a:bodyPr>
            <a:normAutofit lnSpcReduction="10000"/>
          </a:bodyPr>
          <a:lstStyle/>
          <a:p>
            <a:pPr marL="85725" indent="0" algn="just">
              <a:buNone/>
            </a:pPr>
            <a:r>
              <a:rPr lang="en-US" b="1" dirty="0"/>
              <a:t>Control System – Reducing Air Blow Losses by Maintaining Pressure Differential</a:t>
            </a:r>
          </a:p>
          <a:p>
            <a:pPr algn="just"/>
            <a:r>
              <a:rPr lang="en-US" dirty="0"/>
              <a:t>Other Controlling Factors That Can Affect the Control (Maintaining Pressure Differential) of the Multi-Stage Press System</a:t>
            </a:r>
          </a:p>
          <a:p>
            <a:pPr algn="just"/>
            <a:r>
              <a:rPr lang="en-US" b="1" dirty="0"/>
              <a:t>Paper Shutdown:</a:t>
            </a:r>
            <a:r>
              <a:rPr lang="en-US" dirty="0"/>
              <a:t> Condensation in the dryers immediately decreases because the dryers are no longer being cooled by the paper. If there is no condensation, nothing flows through the system, meaning steam consumption drops immediately after the paper is shut down.</a:t>
            </a:r>
          </a:p>
          <a:p>
            <a:pPr algn="just"/>
            <a:r>
              <a:rPr lang="en-US" b="1" dirty="0"/>
              <a:t>Waterlogged Dryer:</a:t>
            </a:r>
            <a:r>
              <a:rPr lang="en-US" dirty="0"/>
              <a:t> Due to incorrect adjustments by the operators in the process control system, measurement and control technology errors, or damage to the drainage components or steam joints, the pressure differential decreases. Then, condensation in the dryer cylinder increases and floods the siphon tube base. This can also happen if the drainage system is not designed correctly or if the size measurements do not correspond to the actual steam requirements. If the siphon tube or siphon tube base is too small, the condensate cannot be fully drained.</a:t>
            </a:r>
          </a:p>
          <a:p>
            <a:pPr algn="just"/>
            <a:r>
              <a:rPr lang="en-US" b="1" dirty="0"/>
              <a:t>Heating the Paper Machine:</a:t>
            </a:r>
            <a:r>
              <a:rPr lang="en-US" dirty="0"/>
              <a:t> To heat the paper machine, only a small amount of steam is needed, and the conditions are similar to the paper shutdown case.</a:t>
            </a:r>
            <a:endParaRPr lang="en-US" b="1" dirty="0"/>
          </a:p>
          <a:p>
            <a:pPr marL="85725" indent="0" algn="just">
              <a:buNone/>
            </a:pPr>
            <a:endParaRPr lang="en-US" sz="1125" b="1"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8974670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01899"/>
            <a:ext cx="8229600" cy="371400"/>
          </a:xfrm>
        </p:spPr>
        <p:txBody>
          <a:bodyPr>
            <a:noAutofit/>
          </a:bodyPr>
          <a:lstStyle/>
          <a:p>
            <a:pPr lvl="3" algn="ctr"/>
            <a:r>
              <a:rPr lang="en-US" sz="1800" dirty="0">
                <a:solidFill>
                  <a:schemeClr val="accent1">
                    <a:lumMod val="50000"/>
                  </a:schemeClr>
                </a:solidFill>
                <a:latin typeface="+mj-lt"/>
              </a:rPr>
              <a:t>V. EEMs in the paper industry (16)</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8229600" cy="3876674"/>
          </a:xfrm>
        </p:spPr>
        <p:txBody>
          <a:bodyPr>
            <a:normAutofit/>
          </a:bodyPr>
          <a:lstStyle/>
          <a:p>
            <a:pPr marL="139700" indent="0" algn="just">
              <a:buNone/>
            </a:pPr>
            <a:r>
              <a:rPr lang="en-US" b="1" dirty="0">
                <a:latin typeface="+mj-lt"/>
              </a:rPr>
              <a:t>Control System – Reducing Machine Downtime</a:t>
            </a:r>
          </a:p>
          <a:p>
            <a:pPr algn="just"/>
            <a:r>
              <a:rPr lang="en-US" dirty="0">
                <a:latin typeface="+mj-lt"/>
              </a:rPr>
              <a:t>There are several ways to reduce machine downtime in the paper industry. This section describes the most important examples. Machine downtime increases specific energy consumption, labor costs, product loss, reduced output, etc.</a:t>
            </a:r>
          </a:p>
          <a:p>
            <a:pPr algn="just"/>
            <a:r>
              <a:rPr lang="en-US" dirty="0">
                <a:latin typeface="+mj-lt"/>
              </a:rPr>
              <a:t>The following cases are chosen as examples of what causes machine downtime:</a:t>
            </a:r>
          </a:p>
          <a:p>
            <a:pPr lvl="1" algn="just">
              <a:buFont typeface="Wingdings" panose="05000000000000000000" pitchFamily="2" charset="2"/>
              <a:buChar char="Ø"/>
            </a:pPr>
            <a:r>
              <a:rPr lang="en-US" sz="1500" dirty="0">
                <a:latin typeface="+mj-lt"/>
              </a:rPr>
              <a:t>Paper Shutdown: Paper shutdown can be caused by impurities (described in more detail in the next section), inconsistent paper fibers in the stock container, poor dewatering and drying system performance, etc.</a:t>
            </a:r>
          </a:p>
          <a:p>
            <a:pPr lvl="1" algn="just">
              <a:buFont typeface="Wingdings" panose="05000000000000000000" pitchFamily="2" charset="2"/>
              <a:buChar char="Ø"/>
            </a:pPr>
            <a:r>
              <a:rPr lang="en-US" sz="1500" dirty="0">
                <a:latin typeface="+mj-lt"/>
              </a:rPr>
              <a:t>Impurities: Debris, sand, plastic, sludge, and residues are identified as impurities. In paper production, the pulping process, material preprocessing, and papermaking processes must be equipped with impurity removal devices. Impurities can cause paper shutdowns, increase drying time, reduce quality, and damage equipment.</a:t>
            </a:r>
          </a:p>
          <a:p>
            <a:pPr lvl="1" algn="just">
              <a:buFont typeface="Wingdings" panose="05000000000000000000" pitchFamily="2" charset="2"/>
              <a:buChar char="Ø"/>
            </a:pPr>
            <a:r>
              <a:rPr lang="en-US" sz="1500" dirty="0">
                <a:latin typeface="+mj-lt"/>
              </a:rPr>
              <a:t>Changes in Production</a:t>
            </a:r>
            <a:endParaRPr lang="en-GB" sz="1500" dirty="0">
              <a:latin typeface="+mj-lt"/>
            </a:endParaRPr>
          </a:p>
          <a:p>
            <a:pPr lvl="1" algn="just"/>
            <a:endParaRPr lang="en-US" sz="1500" b="1" dirty="0">
              <a:latin typeface="+mj-lt"/>
            </a:endParaRP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1488147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18831" y="184784"/>
            <a:ext cx="8229600" cy="371400"/>
          </a:xfrm>
        </p:spPr>
        <p:txBody>
          <a:bodyPr>
            <a:noAutofit/>
          </a:bodyPr>
          <a:lstStyle/>
          <a:p>
            <a:pPr lvl="3" algn="ctr"/>
            <a:r>
              <a:rPr lang="en-US" sz="1800" dirty="0">
                <a:solidFill>
                  <a:schemeClr val="accent1">
                    <a:lumMod val="50000"/>
                  </a:schemeClr>
                </a:solidFill>
                <a:latin typeface="+mj-lt"/>
              </a:rPr>
              <a:t>V. EEMs in the paper industry (17)</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12639"/>
            <a:ext cx="8229600" cy="3029100"/>
          </a:xfrm>
        </p:spPr>
        <p:txBody>
          <a:bodyPr>
            <a:normAutofit/>
          </a:bodyPr>
          <a:lstStyle/>
          <a:p>
            <a:pPr marL="139700" indent="0">
              <a:buNone/>
            </a:pPr>
            <a:r>
              <a:rPr lang="en-US" b="1" dirty="0"/>
              <a:t>Water Conservation</a:t>
            </a:r>
          </a:p>
          <a:p>
            <a:pPr marL="139700" indent="0">
              <a:buNone/>
            </a:pPr>
            <a:r>
              <a:rPr lang="en-US" dirty="0"/>
              <a:t>There is a close relationship between energy consumption and water in the paper and pulp industry, which is why this curriculum has a separate section on water.</a:t>
            </a:r>
          </a:p>
          <a:p>
            <a:pPr>
              <a:buFont typeface="Arial" panose="020B0604020202020204" pitchFamily="34" charset="0"/>
              <a:buChar char="•"/>
            </a:pPr>
            <a:r>
              <a:rPr lang="en-US" dirty="0"/>
              <a:t>Water production</a:t>
            </a:r>
          </a:p>
          <a:p>
            <a:pPr>
              <a:buFont typeface="Arial" panose="020B0604020202020204" pitchFamily="34" charset="0"/>
              <a:buChar char="•"/>
            </a:pPr>
            <a:r>
              <a:rPr lang="en-US" dirty="0"/>
              <a:t>Fiber reuse</a:t>
            </a:r>
          </a:p>
          <a:p>
            <a:pPr>
              <a:buFont typeface="Arial" panose="020B0604020202020204" pitchFamily="34" charset="0"/>
              <a:buChar char="•"/>
            </a:pPr>
            <a:r>
              <a:rPr lang="en-US" dirty="0"/>
              <a:t>Heat recovery</a:t>
            </a:r>
          </a:p>
          <a:p>
            <a:pPr>
              <a:buFont typeface="Arial" panose="020B0604020202020204" pitchFamily="34" charset="0"/>
              <a:buChar char="•"/>
            </a:pPr>
            <a:r>
              <a:rPr lang="en-US" dirty="0"/>
              <a:t>Etc.</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938861331"/>
      </p:ext>
    </p:extLst>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8197" name="Picture 5"/>
          <p:cNvPicPr>
            <a:picLocks noChangeArrowheads="1" noChangeAspect="1"/>
          </p:cNvPicPr>
          <p:nvPr/>
        </p:nvPicPr>
        <p:blipFill rotWithShape="1">
          <a:blip cstate="print" r:embed="rId2">
            <a:extLst>
              <a:ext uri="{28A0092B-C50C-407E-A947-70E740481C1C}">
                <a14:useLocalDpi xmlns:a14="http://schemas.microsoft.com/office/drawing/2010/main" val="0"/>
              </a:ext>
            </a:extLst>
          </a:blip>
          <a:srcRect b="219" l="139" r="140"/>
          <a:stretch/>
        </p:blipFill>
        <p:spPr bwMode="auto">
          <a:xfrm>
            <a:off x="3866921" y="2015028"/>
            <a:ext cx="2926948" cy="1869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243" name="Pladsholder til indhold 2"/>
          <p:cNvSpPr>
            <a:spLocks noGrp="1"/>
          </p:cNvSpPr>
          <p:nvPr>
            <p:ph idx="1" type="body"/>
          </p:nvPr>
        </p:nvSpPr>
        <p:spPr>
          <a:xfrm>
            <a:off x="338535" y="707834"/>
            <a:ext cx="3715672" cy="3029100"/>
          </a:xfrm>
        </p:spPr>
        <p:txBody>
          <a:bodyPr>
            <a:noAutofit/>
          </a:bodyPr>
          <a:lstStyle/>
          <a:p>
            <a:pPr indent="0" marL="85725">
              <a:buNone/>
            </a:pPr>
            <a:r>
              <a:rPr b="1" dirty="0" lang="en-US" sz="1400">
                <a:latin typeface="+mj-lt"/>
              </a:rPr>
              <a:t>Wood Chip Screening Mesh (Panel Type)</a:t>
            </a:r>
            <a:br>
              <a:rPr dirty="0" lang="en-US" sz="1400">
                <a:latin typeface="+mj-lt"/>
              </a:rPr>
            </a:br>
            <a:r>
              <a:rPr dirty="0" lang="en-US" sz="1400">
                <a:latin typeface="+mj-lt"/>
              </a:rPr>
              <a:t>Benefits:</a:t>
            </a:r>
          </a:p>
          <a:p>
            <a:pPr>
              <a:buFont charset="0" panose="020B0604020202020204" pitchFamily="34" typeface="Arial"/>
              <a:buChar char="•"/>
            </a:pPr>
            <a:r>
              <a:rPr dirty="0" lang="en-US" sz="1400">
                <a:latin typeface="+mj-lt"/>
              </a:rPr>
              <a:t>Long lifespan</a:t>
            </a:r>
          </a:p>
          <a:p>
            <a:pPr>
              <a:buFont charset="0" panose="020B0604020202020204" pitchFamily="34" typeface="Arial"/>
              <a:buChar char="•"/>
            </a:pPr>
            <a:r>
              <a:rPr dirty="0" lang="en-US" sz="1400">
                <a:latin typeface="+mj-lt"/>
              </a:rPr>
              <a:t>Low maintenance cost</a:t>
            </a:r>
          </a:p>
          <a:p>
            <a:pPr>
              <a:buFont charset="0" panose="020B0604020202020204" pitchFamily="34" typeface="Arial"/>
              <a:buChar char="•"/>
            </a:pPr>
            <a:r>
              <a:rPr dirty="0" lang="en-US" sz="1400">
                <a:latin typeface="+mj-lt"/>
              </a:rPr>
              <a:t>Low energy consumption</a:t>
            </a:r>
          </a:p>
          <a:p>
            <a:pPr>
              <a:buFont charset="0" panose="020B0604020202020204" pitchFamily="34" typeface="Arial"/>
              <a:buChar char="•"/>
            </a:pPr>
            <a:r>
              <a:rPr dirty="0" lang="en-US" sz="1400">
                <a:latin typeface="+mj-lt"/>
              </a:rPr>
              <a:t>Increased productivity in wood pulping </a:t>
            </a:r>
          </a:p>
          <a:p>
            <a:pPr indent="0" marL="139700">
              <a:buNone/>
            </a:pPr>
            <a:r>
              <a:rPr dirty="0" lang="en-US" sz="1400">
                <a:latin typeface="+mj-lt"/>
              </a:rPr>
              <a:t>What is important?</a:t>
            </a:r>
          </a:p>
          <a:p>
            <a:pPr>
              <a:buFont charset="0" panose="020B0604020202020204" pitchFamily="34" typeface="Arial"/>
              <a:buChar char="•"/>
            </a:pPr>
            <a:r>
              <a:rPr dirty="0" lang="en-US" sz="1400">
                <a:latin typeface="+mj-lt"/>
              </a:rPr>
              <a:t>Low amount of wood chips that are too thick being transferred</a:t>
            </a:r>
          </a:p>
          <a:p>
            <a:pPr>
              <a:buFont charset="0" panose="020B0604020202020204" pitchFamily="34" typeface="Arial"/>
              <a:buChar char="•"/>
            </a:pPr>
            <a:r>
              <a:rPr dirty="0" lang="en-US" sz="1400">
                <a:latin typeface="+mj-lt"/>
              </a:rPr>
              <a:t>Low amount of oversized wood chips being transferred</a:t>
            </a:r>
          </a:p>
          <a:p>
            <a:pPr>
              <a:buFont charset="0" panose="020B0604020202020204" pitchFamily="34" typeface="Arial"/>
              <a:buChar char="•"/>
            </a:pPr>
            <a:r>
              <a:rPr dirty="0" lang="en-US" sz="1400">
                <a:latin typeface="+mj-lt"/>
              </a:rPr>
              <a:t>Maintenance performance with changes in speed and size</a:t>
            </a:r>
          </a:p>
          <a:p>
            <a:pPr>
              <a:buFont charset="0" panose="020B0604020202020204" pitchFamily="34" typeface="Arial"/>
              <a:buChar char="•"/>
            </a:pPr>
            <a:r>
              <a:rPr altLang="en-US" b="0" baseline="0" cap="none" dirty="0" i="0" kumimoji="0" lang="en-US" normalizeH="0" strike="noStrike" sz="1400" u="none">
                <a:ln>
                  <a:noFill/>
                </a:ln>
                <a:solidFill>
                  <a:schemeClr val="tx1"/>
                </a:solidFill>
                <a:effectLst/>
                <a:latin typeface="+mj-lt"/>
              </a:rPr>
              <a:t>Consistent performance over time</a:t>
            </a:r>
          </a:p>
          <a:p>
            <a:pPr defTabSz="914400" eaLnBrk="0" fontAlgn="base" hangingPunct="0" latinLnBrk="0" lvl="0">
              <a:buFont charset="0" panose="020B0604020202020204" pitchFamily="34" typeface="Arial"/>
              <a:buChar char="•"/>
              <a:tabLst/>
            </a:pPr>
            <a:r>
              <a:rPr altLang="en-US" dirty="0" lang="en-US" sz="1400">
                <a:solidFill>
                  <a:schemeClr val="tx1"/>
                </a:solidFill>
                <a:latin typeface="+mj-lt"/>
              </a:rPr>
              <a:t>No damage from wood chips</a:t>
            </a:r>
          </a:p>
          <a:p>
            <a:pPr defTabSz="914400" eaLnBrk="0" fontAlgn="base" hangingPunct="0" latinLnBrk="0" lvl="0">
              <a:buFont charset="0" panose="020B0604020202020204" pitchFamily="34" typeface="Arial"/>
              <a:buChar char="•"/>
              <a:tabLst/>
            </a:pPr>
            <a:r>
              <a:rPr altLang="en-US" dirty="0" lang="en-US" sz="1400">
                <a:solidFill>
                  <a:schemeClr val="tx1"/>
                </a:solidFill>
                <a:latin typeface="+mj-lt"/>
              </a:rPr>
              <a:t>Reduced wear on the screen surface</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pic>
        <p:nvPicPr>
          <p:cNvPr id="8198" name="Picture 6"/>
          <p:cNvPicPr>
            <a:picLocks noChangeArrowheads="1" noChangeAspect="1"/>
          </p:cNvPicPr>
          <p:nvPr/>
        </p:nvPicPr>
        <p:blipFill rotWithShape="1">
          <a:blip cstate="print" r:embed="rId3">
            <a:extLst>
              <a:ext uri="{28A0092B-C50C-407E-A947-70E740481C1C}">
                <a14:useLocalDpi xmlns:a14="http://schemas.microsoft.com/office/drawing/2010/main" val="0"/>
              </a:ext>
            </a:extLst>
          </a:blip>
          <a:srcRect b="168" l="1" r="140" t="217"/>
          <a:stretch/>
        </p:blipFill>
        <p:spPr bwMode="auto">
          <a:xfrm>
            <a:off x="6073186" y="3461376"/>
            <a:ext cx="2337624" cy="15511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rrowheads="1" noChangeAspect="1"/>
          </p:cNvPicPr>
          <p:nvPr/>
        </p:nvPicPr>
        <p:blipFill rotWithShape="1">
          <a:blip cstate="print" r:embed="rId4">
            <a:extLst>
              <a:ext uri="{28A0092B-C50C-407E-A947-70E740481C1C}">
                <a14:useLocalDpi xmlns:a14="http://schemas.microsoft.com/office/drawing/2010/main" val="0"/>
              </a:ext>
            </a:extLst>
          </a:blip>
          <a:srcRect b="187" l="60" r="118" t="11"/>
          <a:stretch/>
        </p:blipFill>
        <p:spPr bwMode="auto">
          <a:xfrm>
            <a:off x="5979450" y="707834"/>
            <a:ext cx="2525096" cy="17301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el 1">
            <a:extLst>
              <a:ext uri="{FF2B5EF4-FFF2-40B4-BE49-F238E27FC236}">
                <a16:creationId xmlns:a16="http://schemas.microsoft.com/office/drawing/2014/main" id="{94B2F5CE-A993-7AF2-A430-D4CA5EB1A8F7}"/>
              </a:ext>
            </a:extLst>
          </p:cNvPr>
          <p:cNvSpPr txBox="1">
            <a:spLocks/>
          </p:cNvSpPr>
          <p:nvPr/>
        </p:nvSpPr>
        <p:spPr>
          <a:xfrm>
            <a:off x="0" y="137465"/>
            <a:ext cx="9144000" cy="371400"/>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PPr>
            <a:lvl1pPr algn="ctr" eaLnBrk="1" hangingPunct="1" lvl="0"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mj-lt"/>
                <a:ea typeface="Fira Sans Extra Condensed"/>
                <a:cs charset="0" panose="020B0604020202020204" pitchFamily="34" typeface="Arial"/>
                <a:sym typeface="Fira Sans Extra Condensed"/>
              </a:defRPr>
            </a:lvl1pPr>
            <a:lvl2pPr algn="l" eaLnBrk="1" hangingPunct="1"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eaLnBrk="1" hangingPunct="1"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eaLnBrk="1" hangingPunct="1"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eaLnBrk="1" hangingPunct="1"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eaLnBrk="1" hangingPunct="1"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eaLnBrk="1" hangingPunct="1"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eaLnBrk="1" hangingPunct="1"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eaLnBrk="1" hangingPunct="1"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pPr algn="ctr" lvl="3"/>
            <a:r>
              <a:rPr dirty="0" lang="en-US" sz="2000">
                <a:solidFill>
                  <a:schemeClr val="accent1">
                    <a:lumMod val="50000"/>
                  </a:schemeClr>
                </a:solidFill>
                <a:latin typeface="+mj-lt"/>
              </a:rPr>
              <a:t>I. EEMs in preliminary treatment</a:t>
            </a:r>
            <a:r>
              <a:rPr dirty="0" lang="en-GB" sz="2000">
                <a:solidFill>
                  <a:schemeClr val="accent1">
                    <a:lumMod val="50000"/>
                  </a:schemeClr>
                </a:solidFill>
                <a:latin typeface="+mj-lt"/>
              </a:rPr>
              <a:t> (3)</a:t>
            </a:r>
            <a:endParaRPr dirty="0" lang="da-DK" sz="2000">
              <a:solidFill>
                <a:schemeClr val="accent1">
                  <a:lumMod val="50000"/>
                </a:schemeClr>
              </a:solidFill>
              <a:latin typeface="+mj-lt"/>
            </a:endParaRPr>
          </a:p>
        </p:txBody>
      </p:sp>
    </p:spTree>
    <p:extLst>
      <p:ext uri="{BB962C8B-B14F-4D97-AF65-F5344CB8AC3E}">
        <p14:creationId xmlns:p14="http://schemas.microsoft.com/office/powerpoint/2010/main" val="23010939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06294"/>
            <a:ext cx="8229600" cy="371400"/>
          </a:xfrm>
        </p:spPr>
        <p:txBody>
          <a:bodyPr>
            <a:noAutofit/>
          </a:bodyPr>
          <a:lstStyle/>
          <a:p>
            <a:pPr lvl="3" algn="ctr"/>
            <a:r>
              <a:rPr lang="en-US" sz="1800" dirty="0">
                <a:solidFill>
                  <a:schemeClr val="accent1">
                    <a:lumMod val="50000"/>
                  </a:schemeClr>
                </a:solidFill>
                <a:latin typeface="+mj-lt"/>
              </a:rPr>
              <a:t>V. EEMs in the paper industry (18)</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68572"/>
            <a:ext cx="8229600" cy="4360625"/>
          </a:xfrm>
        </p:spPr>
        <p:txBody>
          <a:bodyPr>
            <a:normAutofit/>
          </a:bodyPr>
          <a:lstStyle/>
          <a:p>
            <a:pPr marL="371475" indent="-285750">
              <a:buFont typeface="Wingdings" panose="05000000000000000000" pitchFamily="2" charset="2"/>
              <a:buChar char="Ø"/>
            </a:pPr>
            <a:r>
              <a:rPr lang="en-US" sz="1600" dirty="0"/>
              <a:t>Water Saving – Efficient Use of White Water</a:t>
            </a:r>
          </a:p>
          <a:p>
            <a:pPr marL="85725" indent="0">
              <a:buNone/>
            </a:pPr>
            <a:r>
              <a:rPr lang="en-US" sz="1600" dirty="0"/>
              <a:t>White water belongs to resources.</a:t>
            </a:r>
          </a:p>
          <a:p>
            <a:pPr marL="85725" indent="0">
              <a:buNone/>
            </a:pPr>
            <a:r>
              <a:rPr lang="en-US" sz="1600" dirty="0"/>
              <a:t>The electric energy used to pump up, operate the pulp mixer and refiner is converted into heat energy, and is stored in the system, where the system temperature increases. Then, the heat energy is used to adjust the steam. The white water separated by the concentrator and the paper machine wire contains fiber and additives, which can be reused as raw materials.</a:t>
            </a:r>
          </a:p>
          <a:p>
            <a:pPr marL="371475" indent="-285750">
              <a:buFont typeface="Wingdings" panose="05000000000000000000" pitchFamily="2" charset="2"/>
              <a:buChar char="Ø"/>
            </a:pPr>
            <a:r>
              <a:rPr lang="en-US" sz="1600" dirty="0"/>
              <a:t>Key points for white water reuse</a:t>
            </a:r>
          </a:p>
          <a:p>
            <a:pPr marL="85725" indent="0">
              <a:buNone/>
            </a:pPr>
            <a:r>
              <a:rPr lang="en-US" sz="1600" dirty="0"/>
              <a:t>The quality and production requirements are different for each mill, so the properties, distribution and fractionation of temperature, concentration, pH value, fiber, additives, etc. are also different. The recovered material, the use of white water, the quality of the product after use, the production requirements for fiber must be studied based on the current analysis value, settling test and filtration test. Based on the results of this study, establish flow schedules and material and water balances. Improvements to existing equipment and introduction of new equipment should be determined by careful study, taking into account operator input.</a:t>
            </a:r>
            <a:endParaRPr lang="en-GB"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7337850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91836"/>
            <a:ext cx="8229600" cy="371400"/>
          </a:xfrm>
        </p:spPr>
        <p:txBody>
          <a:bodyPr>
            <a:noAutofit/>
          </a:bodyPr>
          <a:lstStyle/>
          <a:p>
            <a:pPr lvl="3" algn="ctr"/>
            <a:r>
              <a:rPr lang="en-US" sz="1800" dirty="0">
                <a:solidFill>
                  <a:schemeClr val="accent1">
                    <a:lumMod val="50000"/>
                  </a:schemeClr>
                </a:solidFill>
                <a:latin typeface="+mj-lt"/>
              </a:rPr>
              <a:t>V. EEMs in the paper industry (19)</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639656"/>
            <a:ext cx="8229600" cy="3657600"/>
          </a:xfrm>
        </p:spPr>
        <p:txBody>
          <a:bodyPr>
            <a:normAutofit/>
          </a:bodyPr>
          <a:lstStyle/>
          <a:p>
            <a:pPr marL="85725" indent="0">
              <a:buNone/>
            </a:pPr>
            <a:r>
              <a:rPr lang="en-US" b="1" dirty="0"/>
              <a:t>Water Conservation – Other Measures</a:t>
            </a:r>
          </a:p>
          <a:p>
            <a:pPr>
              <a:buFont typeface="Arial" panose="020B0604020202020204" pitchFamily="34" charset="0"/>
              <a:buChar char="•"/>
            </a:pPr>
            <a:r>
              <a:rPr lang="en-US" dirty="0"/>
              <a:t>Strategic water management program</a:t>
            </a:r>
          </a:p>
          <a:p>
            <a:pPr>
              <a:buFont typeface="Arial" panose="020B0604020202020204" pitchFamily="34" charset="0"/>
              <a:buChar char="•"/>
            </a:pPr>
            <a:r>
              <a:rPr lang="en-US" dirty="0"/>
              <a:t>Good internal management</a:t>
            </a:r>
          </a:p>
          <a:p>
            <a:pPr>
              <a:buFont typeface="Arial" panose="020B0604020202020204" pitchFamily="34" charset="0"/>
              <a:buChar char="•"/>
            </a:pPr>
            <a:r>
              <a:rPr lang="en-US" dirty="0"/>
              <a:t>Cooling towers</a:t>
            </a:r>
          </a:p>
          <a:p>
            <a:pPr>
              <a:buFont typeface="Arial" panose="020B0604020202020204" pitchFamily="34" charset="0"/>
              <a:buChar char="•"/>
            </a:pPr>
            <a:r>
              <a:rPr lang="en-US" dirty="0"/>
              <a:t>Reduce water discharge from cooling towers</a:t>
            </a:r>
          </a:p>
          <a:p>
            <a:pPr>
              <a:buFont typeface="Arial" panose="020B0604020202020204" pitchFamily="34" charset="0"/>
              <a:buChar char="•"/>
            </a:pPr>
            <a:r>
              <a:rPr lang="en-US" dirty="0"/>
              <a:t>Reuse once-through cooling water</a:t>
            </a:r>
          </a:p>
          <a:p>
            <a:pPr>
              <a:buFont typeface="Arial" panose="020B0604020202020204" pitchFamily="34" charset="0"/>
              <a:buChar char="•"/>
            </a:pPr>
            <a:r>
              <a:rPr lang="en-US" dirty="0"/>
              <a:t>Reduce faucet water usage</a:t>
            </a:r>
          </a:p>
          <a:p>
            <a:pPr>
              <a:buFont typeface="Arial" panose="020B0604020202020204" pitchFamily="34" charset="0"/>
              <a:buChar char="•"/>
            </a:pPr>
            <a:r>
              <a:rPr lang="en-US" dirty="0"/>
              <a:t>Use water-efficient equipment</a:t>
            </a:r>
          </a:p>
          <a:p>
            <a:pPr>
              <a:buFont typeface="Arial" panose="020B0604020202020204" pitchFamily="34" charset="0"/>
              <a:buChar char="•"/>
            </a:pPr>
            <a:r>
              <a:rPr lang="en-US" dirty="0"/>
              <a:t>Optimize faucet water use</a:t>
            </a:r>
          </a:p>
          <a:p>
            <a:pPr>
              <a:buFont typeface="Arial" panose="020B0604020202020204" pitchFamily="34" charset="0"/>
              <a:buChar char="•"/>
            </a:pPr>
            <a:r>
              <a:rPr lang="en-US" dirty="0"/>
              <a:t>Water-efficient bleaching</a:t>
            </a:r>
          </a:p>
          <a:p>
            <a:pPr>
              <a:buFont typeface="Arial" panose="020B0604020202020204" pitchFamily="34" charset="0"/>
              <a:buChar char="•"/>
            </a:pPr>
            <a:r>
              <a:rPr lang="en-US" dirty="0"/>
              <a:t>Closed water conservation with vacuum pumps</a:t>
            </a:r>
          </a:p>
          <a:p>
            <a:pPr>
              <a:buFont typeface="Arial" panose="020B0604020202020204" pitchFamily="34" charset="0"/>
              <a:buChar char="•"/>
            </a:pPr>
            <a:r>
              <a:rPr lang="en-US" dirty="0"/>
              <a:t>Direct reuse of white water</a:t>
            </a:r>
          </a:p>
          <a:p>
            <a:pPr>
              <a:buFont typeface="Arial" panose="020B0604020202020204" pitchFamily="34" charset="0"/>
              <a:buChar char="•"/>
            </a:pPr>
            <a:r>
              <a:rPr lang="en-US" dirty="0"/>
              <a:t>Seal mechanical pumps</a:t>
            </a:r>
          </a:p>
          <a:p>
            <a:pPr>
              <a:buFont typeface="Arial" panose="020B0604020202020204" pitchFamily="34" charset="0"/>
              <a:buChar char="•"/>
            </a:pPr>
            <a:r>
              <a:rPr lang="en-US" dirty="0"/>
              <a:t>Chemical washing (conveyor belt)</a:t>
            </a:r>
          </a:p>
          <a:p>
            <a:pPr>
              <a:buFont typeface="Arial" panose="020B0604020202020204" pitchFamily="34" charset="0"/>
              <a:buChar char="•"/>
            </a:pPr>
            <a:r>
              <a:rPr lang="en-US" dirty="0"/>
              <a:t>Washing black liquor with CO2</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7423733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70595"/>
            <a:ext cx="8229600" cy="371400"/>
          </a:xfrm>
        </p:spPr>
        <p:txBody>
          <a:bodyPr>
            <a:noAutofit/>
          </a:bodyPr>
          <a:lstStyle/>
          <a:p>
            <a:pPr lvl="3" algn="ctr"/>
            <a:r>
              <a:rPr lang="en-US" sz="1800" dirty="0">
                <a:solidFill>
                  <a:schemeClr val="accent1">
                    <a:lumMod val="50000"/>
                  </a:schemeClr>
                </a:solidFill>
                <a:latin typeface="+mj-lt"/>
              </a:rPr>
              <a:t>V. EEMs in the paper industry (20)</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597174"/>
            <a:ext cx="8229600" cy="3906731"/>
          </a:xfrm>
        </p:spPr>
        <p:txBody>
          <a:bodyPr>
            <a:normAutofit/>
          </a:bodyPr>
          <a:lstStyle/>
          <a:p>
            <a:pPr marL="139700" indent="0">
              <a:buNone/>
            </a:pPr>
            <a:r>
              <a:rPr lang="en-US" sz="1600" b="1" dirty="0"/>
              <a:t>Emerging Technologies for Energy Efficiency</a:t>
            </a:r>
            <a:endParaRPr lang="en-US" sz="1600" dirty="0"/>
          </a:p>
          <a:p>
            <a:pPr>
              <a:buFont typeface="Arial" panose="020B0604020202020204" pitchFamily="34" charset="0"/>
              <a:buChar char="•"/>
            </a:pPr>
            <a:r>
              <a:rPr lang="en-US" sz="1600" dirty="0"/>
              <a:t>Gasification of black liquor</a:t>
            </a:r>
          </a:p>
          <a:p>
            <a:pPr>
              <a:buFont typeface="Arial" panose="020B0604020202020204" pitchFamily="34" charset="0"/>
              <a:buChar char="•"/>
            </a:pPr>
            <a:r>
              <a:rPr lang="en-US" sz="1600" dirty="0"/>
              <a:t>The speed-adjustable motor is coupled magnetically.</a:t>
            </a:r>
          </a:p>
          <a:p>
            <a:pPr>
              <a:buFont typeface="Arial" panose="020B0604020202020204" pitchFamily="34" charset="0"/>
              <a:buChar char="•"/>
            </a:pPr>
            <a:r>
              <a:rPr lang="en-US" sz="1600" dirty="0"/>
              <a:t>Laser-ultrasonic paper pulp consistency sensors</a:t>
            </a:r>
          </a:p>
          <a:p>
            <a:pPr>
              <a:buFont typeface="Arial" panose="020B0604020202020204" pitchFamily="34" charset="0"/>
              <a:buChar char="•"/>
            </a:pPr>
            <a:r>
              <a:rPr lang="en-US" sz="1600" dirty="0"/>
              <a:t>Steam cycle washers for unbleached pulp</a:t>
            </a:r>
          </a:p>
          <a:p>
            <a:pPr>
              <a:buFont typeface="Arial" panose="020B0604020202020204" pitchFamily="34" charset="0"/>
              <a:buChar char="•"/>
            </a:pPr>
            <a:r>
              <a:rPr lang="en-US" sz="1600" dirty="0"/>
              <a:t>Microwave wood pulping</a:t>
            </a:r>
          </a:p>
          <a:p>
            <a:pPr>
              <a:buFont typeface="Arial" panose="020B0604020202020204" pitchFamily="34" charset="0"/>
              <a:buChar char="•"/>
            </a:pPr>
            <a:r>
              <a:rPr lang="en-US" sz="1600" dirty="0"/>
              <a:t>Gas-fired paper dryers</a:t>
            </a:r>
          </a:p>
          <a:p>
            <a:pPr>
              <a:buFont typeface="Arial" panose="020B0604020202020204" pitchFamily="34" charset="0"/>
              <a:buChar char="•"/>
            </a:pPr>
            <a:r>
              <a:rPr lang="en-US" sz="1600" dirty="0"/>
              <a:t>High-performance fiber additives</a:t>
            </a:r>
          </a:p>
          <a:p>
            <a:pPr>
              <a:buFont typeface="Arial" panose="020B0604020202020204" pitchFamily="34" charset="0"/>
              <a:buChar char="•"/>
            </a:pPr>
            <a:r>
              <a:rPr lang="en-US" sz="1600" dirty="0"/>
              <a:t>Biological treatment</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0952046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76376"/>
            <a:ext cx="8229600" cy="371400"/>
          </a:xfrm>
        </p:spPr>
        <p:txBody>
          <a:bodyPr>
            <a:noAutofit/>
          </a:bodyPr>
          <a:lstStyle/>
          <a:p>
            <a:pPr lvl="3" algn="ctr"/>
            <a:r>
              <a:rPr lang="en-US" sz="1800" dirty="0">
                <a:solidFill>
                  <a:schemeClr val="accent1">
                    <a:lumMod val="50000"/>
                  </a:schemeClr>
                </a:solidFill>
                <a:latin typeface="+mj-lt"/>
              </a:rPr>
              <a:t>V. EEMs in the paper industry (21)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782875"/>
            <a:ext cx="8229600" cy="3029100"/>
          </a:xfrm>
        </p:spPr>
        <p:txBody>
          <a:bodyPr>
            <a:normAutofit/>
          </a:bodyPr>
          <a:lstStyle/>
          <a:p>
            <a:pPr marL="139700" indent="0">
              <a:buNone/>
            </a:pPr>
            <a:r>
              <a:rPr lang="en-US" sz="1600" b="1" dirty="0"/>
              <a:t>Emerging Technologies for Energy Efficiency</a:t>
            </a:r>
            <a:endParaRPr lang="en-US" sz="1600" dirty="0"/>
          </a:p>
          <a:p>
            <a:pPr lvl="0" defTabSz="914400" eaLnBrk="0" fontAlgn="base" latinLnBrk="0" hangingPunct="0">
              <a:tabLst/>
            </a:pPr>
            <a:r>
              <a:rPr lang="en-US" altLang="en-US" sz="1600" dirty="0"/>
              <a:t>Electro-hydraulic pollution removal</a:t>
            </a:r>
          </a:p>
          <a:p>
            <a:pPr lvl="0" defTabSz="914400" eaLnBrk="0" fontAlgn="base" latinLnBrk="0" hangingPunct="0">
              <a:tabLst/>
            </a:pPr>
            <a:r>
              <a:rPr lang="en-US" altLang="en-US" sz="1600" dirty="0"/>
              <a:t>Two-side wave forming machine</a:t>
            </a:r>
          </a:p>
          <a:p>
            <a:pPr lvl="0" defTabSz="914400" eaLnBrk="0" fontAlgn="base" latinLnBrk="0" hangingPunct="0">
              <a:tabLst/>
            </a:pPr>
            <a:r>
              <a:rPr lang="en-US" altLang="en-US" sz="1600" dirty="0"/>
              <a:t>Multi-port dryer</a:t>
            </a:r>
          </a:p>
          <a:p>
            <a:pPr lvl="0" defTabSz="914400" eaLnBrk="0" fontAlgn="base" latinLnBrk="0" hangingPunct="0">
              <a:tabLst/>
            </a:pPr>
            <a:r>
              <a:rPr lang="en-US" altLang="en-US" sz="1600" dirty="0"/>
              <a:t>Pulping with green-oriented solution</a:t>
            </a:r>
          </a:p>
          <a:p>
            <a:pPr lvl="0" defTabSz="914400" eaLnBrk="0" fontAlgn="base" latinLnBrk="0" hangingPunct="0">
              <a:tabLst/>
            </a:pPr>
            <a:r>
              <a:rPr lang="en-US" altLang="en-US" sz="1600" dirty="0"/>
              <a:t>Impulse drying </a:t>
            </a:r>
          </a:p>
          <a:p>
            <a:endParaRPr lang="en-US" sz="16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Tree>
    <p:extLst>
      <p:ext uri="{BB962C8B-B14F-4D97-AF65-F5344CB8AC3E}">
        <p14:creationId xmlns:p14="http://schemas.microsoft.com/office/powerpoint/2010/main" val="29837451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dirty="0">
                <a:solidFill>
                  <a:schemeClr val="accent1">
                    <a:lumMod val="50000"/>
                  </a:schemeClr>
                </a:solidFill>
              </a:rPr>
              <a:t>THANK YOU</a:t>
            </a:r>
          </a:p>
        </p:txBody>
      </p:sp>
    </p:spTree>
    <p:extLst>
      <p:ext uri="{BB962C8B-B14F-4D97-AF65-F5344CB8AC3E}">
        <p14:creationId xmlns:p14="http://schemas.microsoft.com/office/powerpoint/2010/main" val="2026978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Pladsholder til indhold 2"/>
          <p:cNvSpPr>
            <a:spLocks noGrp="1"/>
          </p:cNvSpPr>
          <p:nvPr>
            <p:ph type="body" idx="1"/>
          </p:nvPr>
        </p:nvSpPr>
        <p:spPr>
          <a:xfrm>
            <a:off x="253299" y="717648"/>
            <a:ext cx="8229600" cy="3230098"/>
          </a:xfrm>
        </p:spPr>
        <p:txBody>
          <a:bodyPr>
            <a:noAutofit/>
          </a:bodyPr>
          <a:lstStyle/>
          <a:p>
            <a:pPr marL="139700" indent="0">
              <a:buNone/>
            </a:pPr>
            <a:r>
              <a:rPr lang="en-US" sz="1400" b="1" dirty="0"/>
              <a:t>Wood Chip Conditioning – Oversized Wood Chips</a:t>
            </a:r>
            <a:br>
              <a:rPr lang="en-US" sz="1400" dirty="0"/>
            </a:br>
            <a:r>
              <a:rPr lang="en-US" sz="1400" b="1" dirty="0"/>
              <a:t>In the past:</a:t>
            </a:r>
            <a:br>
              <a:rPr lang="en-US" sz="1400" dirty="0"/>
            </a:br>
            <a:endParaRPr lang="en-US" sz="1400" dirty="0"/>
          </a:p>
          <a:p>
            <a:pPr>
              <a:buFont typeface="Arial" panose="020B0604020202020204" pitchFamily="34" charset="0"/>
              <a:buChar char="•"/>
            </a:pPr>
            <a:r>
              <a:rPr lang="en-US" sz="1400" dirty="0"/>
              <a:t>Thin slicing machines and re-cutting machines were used. These machines had drawbacks – they created splinters and pins.</a:t>
            </a:r>
          </a:p>
          <a:p>
            <a:pPr>
              <a:buFont typeface="Arial" panose="020B0604020202020204" pitchFamily="34" charset="0"/>
              <a:buChar char="•"/>
            </a:pPr>
            <a:r>
              <a:rPr lang="en-US" sz="1400" dirty="0"/>
              <a:t>Typical wood chip cutting machines can produce up to 15% pins along with 2%-8% splinters, depending on the cutting conditions, moisture content, and machine load. Common re-cutting machines can produce even higher rates of splinters.</a:t>
            </a:r>
          </a:p>
          <a:p>
            <a:pPr marL="139700" indent="0">
              <a:buNone/>
            </a:pPr>
            <a:endParaRPr lang="en-US" sz="1400" b="1" dirty="0"/>
          </a:p>
          <a:p>
            <a:pPr marL="139700" indent="0">
              <a:buNone/>
            </a:pPr>
            <a:r>
              <a:rPr lang="en-US" sz="1400" b="1" dirty="0"/>
              <a:t>Pyramid Wood Chip Conditioning</a:t>
            </a:r>
            <a:endParaRPr lang="en-US" sz="1400" dirty="0"/>
          </a:p>
          <a:p>
            <a:pPr>
              <a:buFont typeface="Arial" panose="020B0604020202020204" pitchFamily="34" charset="0"/>
              <a:buChar char="•"/>
            </a:pPr>
            <a:r>
              <a:rPr lang="en-US" sz="1400" dirty="0"/>
              <a:t>Creates cracks along the splintered wood chips</a:t>
            </a:r>
          </a:p>
          <a:p>
            <a:pPr>
              <a:buFont typeface="Arial" panose="020B0604020202020204" pitchFamily="34" charset="0"/>
              <a:buChar char="•"/>
            </a:pPr>
            <a:r>
              <a:rPr lang="en-US" sz="1400" dirty="0"/>
              <a:t>Increases the surface area</a:t>
            </a:r>
          </a:p>
          <a:p>
            <a:pPr>
              <a:buFont typeface="Arial" panose="020B0604020202020204" pitchFamily="34" charset="0"/>
              <a:buChar char="•"/>
            </a:pPr>
            <a:r>
              <a:rPr lang="en-US" sz="1400" dirty="0"/>
              <a:t>Enhances solution permeability</a:t>
            </a:r>
          </a:p>
          <a:p>
            <a:pPr>
              <a:buFont typeface="Arial" panose="020B0604020202020204" pitchFamily="34" charset="0"/>
              <a:buChar char="•"/>
            </a:pPr>
            <a:r>
              <a:rPr lang="en-US" sz="1400" dirty="0"/>
              <a:t>Reduces splinter production</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9737" y="2740369"/>
            <a:ext cx="1432578" cy="1437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5902" y="2740369"/>
            <a:ext cx="1335305" cy="104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el 1">
            <a:extLst>
              <a:ext uri="{FF2B5EF4-FFF2-40B4-BE49-F238E27FC236}">
                <a16:creationId xmlns:a16="http://schemas.microsoft.com/office/drawing/2014/main" id="{FD6BFCC1-8370-9651-453F-4055FA98ADA7}"/>
              </a:ext>
            </a:extLst>
          </p:cNvPr>
          <p:cNvSpPr>
            <a:spLocks noGrp="1"/>
          </p:cNvSpPr>
          <p:nvPr>
            <p:ph type="title"/>
          </p:nvPr>
        </p:nvSpPr>
        <p:spPr>
          <a:xfrm>
            <a:off x="0" y="137465"/>
            <a:ext cx="9144000" cy="371400"/>
          </a:xfrm>
        </p:spPr>
        <p:txBody>
          <a:bodyPr>
            <a:noAutofit/>
          </a:bodyPr>
          <a:lstStyle/>
          <a:p>
            <a:pPr lvl="3" algn="ctr"/>
            <a:r>
              <a:rPr lang="en-US" sz="2000" dirty="0">
                <a:solidFill>
                  <a:schemeClr val="accent1">
                    <a:lumMod val="50000"/>
                  </a:schemeClr>
                </a:solidFill>
                <a:latin typeface="+mj-lt"/>
              </a:rPr>
              <a:t>I. EEMs in preliminary treatment</a:t>
            </a:r>
            <a:r>
              <a:rPr lang="en-GB" sz="2000" dirty="0">
                <a:solidFill>
                  <a:schemeClr val="accent1">
                    <a:lumMod val="50000"/>
                  </a:schemeClr>
                </a:solidFill>
                <a:latin typeface="+mj-lt"/>
              </a:rPr>
              <a:t> (4)</a:t>
            </a:r>
            <a:endParaRPr lang="da-DK" sz="2000" dirty="0">
              <a:solidFill>
                <a:schemeClr val="accent1">
                  <a:lumMod val="50000"/>
                </a:schemeClr>
              </a:solidFill>
              <a:latin typeface="+mj-lt"/>
            </a:endParaRPr>
          </a:p>
        </p:txBody>
      </p:sp>
    </p:spTree>
    <p:extLst>
      <p:ext uri="{BB962C8B-B14F-4D97-AF65-F5344CB8AC3E}">
        <p14:creationId xmlns:p14="http://schemas.microsoft.com/office/powerpoint/2010/main" val="727800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11677"/>
            <a:ext cx="8229600" cy="371400"/>
          </a:xfrm>
        </p:spPr>
        <p:txBody>
          <a:bodyPr>
            <a:noAutofit/>
          </a:bodyPr>
          <a:lstStyle/>
          <a:p>
            <a:pPr lvl="3" algn="ctr"/>
            <a:r>
              <a:rPr lang="en-US" sz="1800" dirty="0">
                <a:solidFill>
                  <a:schemeClr val="accent1">
                    <a:lumMod val="50000"/>
                  </a:schemeClr>
                </a:solidFill>
                <a:latin typeface="+mj-lt"/>
              </a:rPr>
              <a:t>II. EEMs in chemical paper production (1)</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457200" y="885298"/>
            <a:ext cx="8229600" cy="3166852"/>
          </a:xfrm>
        </p:spPr>
        <p:txBody>
          <a:bodyPr>
            <a:normAutofit/>
          </a:bodyPr>
          <a:lstStyle/>
          <a:p>
            <a:pPr marL="85725" indent="0">
              <a:buNone/>
            </a:pPr>
            <a:r>
              <a:rPr lang="en-US" b="1" dirty="0"/>
              <a:t>Kraft Pulp Production – Using Pulping Additives to Increase Productivity</a:t>
            </a:r>
            <a:br>
              <a:rPr lang="en-US" b="1" dirty="0"/>
            </a:br>
            <a:r>
              <a:rPr lang="en-US" b="1" dirty="0"/>
              <a:t>Pulping additives:</a:t>
            </a:r>
          </a:p>
          <a:p>
            <a:pPr marL="342900"/>
            <a:r>
              <a:rPr lang="en-US" altLang="en-US" dirty="0"/>
              <a:t>Enhance solution permeability</a:t>
            </a:r>
          </a:p>
          <a:p>
            <a:pPr marL="342900"/>
            <a:r>
              <a:rPr lang="en-US" altLang="en-US" dirty="0"/>
              <a:t>Improve cooking balance</a:t>
            </a:r>
          </a:p>
          <a:p>
            <a:pPr marL="342900"/>
            <a:r>
              <a:rPr lang="en-US" altLang="en-US" dirty="0"/>
              <a:t>Reduce cooking time </a:t>
            </a:r>
          </a:p>
          <a:p>
            <a:pPr marL="25408" indent="0">
              <a:buNone/>
            </a:pPr>
            <a:endParaRPr lang="en-US" sz="1425" dirty="0"/>
          </a:p>
          <a:p>
            <a:pPr marL="342900"/>
            <a:endParaRPr lang="en-US" sz="1425" dirty="0"/>
          </a:p>
          <a:p>
            <a:pPr marL="85725" indent="0">
              <a:buNone/>
            </a:pPr>
            <a:r>
              <a:rPr lang="en-US" sz="1425" b="1" dirty="0"/>
              <a:t>Benefits:</a:t>
            </a:r>
          </a:p>
          <a:p>
            <a:pPr marL="25408" indent="0">
              <a:buNone/>
            </a:pPr>
            <a:endParaRPr lang="en-US" sz="1425" dirty="0"/>
          </a:p>
          <a:p>
            <a:endParaRPr lang="en-US" altLang="en-US"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5" name="Rectangle 2">
            <a:extLst>
              <a:ext uri="{FF2B5EF4-FFF2-40B4-BE49-F238E27FC236}">
                <a16:creationId xmlns:a16="http://schemas.microsoft.com/office/drawing/2014/main" id="{B4C835B2-4074-2803-20C5-8343D629E18C}"/>
              </a:ext>
            </a:extLst>
          </p:cNvPr>
          <p:cNvSpPr>
            <a:spLocks noChangeArrowheads="1"/>
          </p:cNvSpPr>
          <p:nvPr/>
        </p:nvSpPr>
        <p:spPr bwMode="auto">
          <a:xfrm>
            <a:off x="457200" y="2786387"/>
            <a:ext cx="4988866" cy="1408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Increase pulp production (reduce pulp discard)</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Reduce energy consumption (36 kWh per ton of wood)</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Reduce input raw materials</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Improve productivity</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Reduce bleaching chemicals</a:t>
            </a:r>
          </a:p>
          <a:p>
            <a:pPr marL="342900" lvl="0" indent="-317500" defTabSz="914400" eaLnBrk="0" fontAlgn="base" latinLnBrk="0" hangingPunct="0">
              <a:buClr>
                <a:schemeClr val="dk1"/>
              </a:buClr>
              <a:buSzPts val="1400"/>
              <a:buFont typeface="Roboto"/>
              <a:buChar char="●"/>
              <a:tabLst/>
            </a:pPr>
            <a:r>
              <a:rPr lang="en-US" altLang="en-US" sz="1425" dirty="0">
                <a:solidFill>
                  <a:schemeClr val="dk1"/>
                </a:solidFill>
                <a:latin typeface="Roboto"/>
                <a:ea typeface="Roboto"/>
                <a:cs typeface="Roboto"/>
                <a:sym typeface="Roboto"/>
              </a:rPr>
              <a:t>Reduce sulfur emissions </a:t>
            </a:r>
          </a:p>
        </p:txBody>
      </p:sp>
    </p:spTree>
    <p:extLst>
      <p:ext uri="{BB962C8B-B14F-4D97-AF65-F5344CB8AC3E}">
        <p14:creationId xmlns:p14="http://schemas.microsoft.com/office/powerpoint/2010/main" val="3553062404"/>
      </p:ext>
    </p:extLst>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86722"/>
            <a:ext cx="8229600" cy="371400"/>
          </a:xfrm>
        </p:spPr>
        <p:txBody>
          <a:bodyPr>
            <a:normAutofit fontScale="90000"/>
          </a:bodyPr>
          <a:lstStyle/>
          <a:p>
            <a:pPr algn="ctr" lvl="3"/>
            <a:r>
              <a:rPr dirty="0" lang="en-US" sz="2000">
                <a:solidFill>
                  <a:schemeClr val="accent1">
                    <a:lumMod val="50000"/>
                  </a:schemeClr>
                </a:solidFill>
                <a:latin typeface="+mj-lt"/>
              </a:rPr>
              <a:t>II. EEMs in chemical paper production (2)</a:t>
            </a:r>
            <a:endParaRPr dirty="0" lang="da-DK" sz="2250">
              <a:solidFill>
                <a:schemeClr val="accent1">
                  <a:lumMod val="50000"/>
                </a:schemeClr>
              </a:solidFill>
              <a:latin typeface="+mj-lt"/>
            </a:endParaRPr>
          </a:p>
        </p:txBody>
      </p:sp>
      <p:sp>
        <p:nvSpPr>
          <p:cNvPr id="10243" name="Pladsholder til indhold 2"/>
          <p:cNvSpPr>
            <a:spLocks noGrp="1"/>
          </p:cNvSpPr>
          <p:nvPr>
            <p:ph idx="1" type="body"/>
          </p:nvPr>
        </p:nvSpPr>
        <p:spPr>
          <a:xfrm>
            <a:off x="457200" y="1078934"/>
            <a:ext cx="5906415" cy="3029100"/>
          </a:xfrm>
        </p:spPr>
        <p:txBody>
          <a:bodyPr>
            <a:normAutofit/>
          </a:bodyPr>
          <a:lstStyle/>
          <a:p>
            <a:pPr indent="0" marL="85725">
              <a:buNone/>
            </a:pPr>
            <a:r>
              <a:rPr b="1" dirty="0" lang="en-US"/>
              <a:t>Kraft Pulp Production – Optimizing the Control of the Dilution Factor</a:t>
            </a:r>
          </a:p>
          <a:p>
            <a:pPr indent="0" marL="85725">
              <a:buNone/>
            </a:pPr>
            <a:r>
              <a:rPr dirty="0" lang="en-US" sz="1400">
                <a:latin typeface="+mj-lt"/>
              </a:rPr>
              <a:t>Minimize the dilution of black liquor</a:t>
            </a:r>
          </a:p>
          <a:p>
            <a:pPr>
              <a:buFont typeface="Roboto"/>
              <a:buChar char="•"/>
            </a:pPr>
            <a:r>
              <a:rPr dirty="0" lang="en-US" sz="1400">
                <a:latin typeface="+mj-lt"/>
              </a:rPr>
              <a:t>Reduce the average amount of water evaporated from diluted black liquor</a:t>
            </a:r>
          </a:p>
          <a:p>
            <a:pPr indent="0" marL="85725">
              <a:buNone/>
            </a:pPr>
            <a:r>
              <a:rPr dirty="0" lang="en-US" sz="1400">
                <a:latin typeface="+mj-lt"/>
              </a:rPr>
              <a:t>Optimization through:</a:t>
            </a:r>
          </a:p>
          <a:p>
            <a:pPr>
              <a:buFont typeface="Roboto"/>
              <a:buChar char="•"/>
            </a:pPr>
            <a:r>
              <a:rPr dirty="0" lang="en-US" sz="1400">
                <a:latin typeface="+mj-lt"/>
              </a:rPr>
              <a:t>Control the water flow from the shower in the final washing stage to optimal levels by:</a:t>
            </a:r>
          </a:p>
          <a:p>
            <a:pPr lvl="1" marL="642938"/>
            <a:r>
              <a:rPr dirty="0" lang="en-US">
                <a:latin typeface="+mj-lt"/>
              </a:rPr>
              <a:t>Considering steam costs</a:t>
            </a:r>
          </a:p>
          <a:p>
            <a:pPr lvl="1" marL="642938"/>
            <a:r>
              <a:rPr dirty="0" lang="en-US">
                <a:latin typeface="+mj-lt"/>
              </a:rPr>
              <a:t>Bleaching chemical costs</a:t>
            </a:r>
          </a:p>
          <a:p>
            <a:pPr lvl="1" marL="642938"/>
            <a:r>
              <a:rPr dirty="0" lang="en-US">
                <a:latin typeface="+mj-lt"/>
              </a:rPr>
              <a:t>Impact on wastewater quality</a:t>
            </a:r>
          </a:p>
          <a:p>
            <a:pPr lvl="1" marL="642938"/>
            <a:r>
              <a:rPr dirty="0" lang="en-US">
                <a:latin typeface="+mj-lt"/>
              </a:rPr>
              <a:t>Other variable parameters</a:t>
            </a:r>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290" compatLnSpc="1" lIns="68580" numCol="1" rIns="68580" tIns="34290" vert="horz" wrap="none">
            <a:prstTxWarp prst="textNoShape">
              <a:avLst/>
            </a:prstTxWarp>
            <a:spAutoFit/>
          </a:bodyPr>
          <a:lstStyle/>
          <a:p>
            <a:endParaRPr lang="da-DK" sz="1050"/>
          </a:p>
        </p:txBody>
      </p:sp>
      <p:pic>
        <p:nvPicPr>
          <p:cNvPr id="11267" name="Picture 3"/>
          <p:cNvPicPr>
            <a:picLocks noChangeArrowheads="1" noChangeAspect="1"/>
          </p:cNvPicPr>
          <p:nvPr/>
        </p:nvPicPr>
        <p:blipFill rotWithShape="1">
          <a:blip r:embed="rId2">
            <a:extLst>
              <a:ext uri="{28A0092B-C50C-407E-A947-70E740481C1C}">
                <a14:useLocalDpi xmlns:a14="http://schemas.microsoft.com/office/drawing/2010/main" val="0"/>
              </a:ext>
            </a:extLst>
          </a:blip>
          <a:srcRect b="141" l="35" r="267" t="41"/>
          <a:stretch/>
        </p:blipFill>
        <p:spPr bwMode="auto">
          <a:xfrm>
            <a:off x="6410659" y="1078934"/>
            <a:ext cx="2190900" cy="3506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4490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a:xfrm>
            <a:off x="457199" y="220545"/>
            <a:ext cx="8229600" cy="371400"/>
          </a:xfrm>
        </p:spPr>
        <p:txBody>
          <a:bodyPr>
            <a:noAutofit/>
          </a:bodyPr>
          <a:lstStyle/>
          <a:p>
            <a:pPr lvl="3" algn="ctr"/>
            <a:r>
              <a:rPr lang="en-US" sz="1800" dirty="0">
                <a:solidFill>
                  <a:schemeClr val="accent1">
                    <a:lumMod val="50000"/>
                  </a:schemeClr>
                </a:solidFill>
                <a:latin typeface="+mj-lt"/>
              </a:rPr>
              <a:t>II. EEMs in chemical paper production (3)</a:t>
            </a:r>
            <a:endParaRPr lang="da-DK" sz="1800" dirty="0">
              <a:solidFill>
                <a:schemeClr val="accent1">
                  <a:lumMod val="50000"/>
                </a:schemeClr>
              </a:solidFill>
              <a:latin typeface="+mj-lt"/>
            </a:endParaRPr>
          </a:p>
        </p:txBody>
      </p:sp>
      <p:sp>
        <p:nvSpPr>
          <p:cNvPr id="10243" name="Pladsholder til indhold 2"/>
          <p:cNvSpPr>
            <a:spLocks noGrp="1"/>
          </p:cNvSpPr>
          <p:nvPr>
            <p:ph type="body" idx="1"/>
          </p:nvPr>
        </p:nvSpPr>
        <p:spPr>
          <a:xfrm>
            <a:off x="313968" y="1184119"/>
            <a:ext cx="4927328" cy="3029100"/>
          </a:xfrm>
        </p:spPr>
        <p:txBody>
          <a:bodyPr>
            <a:noAutofit/>
          </a:bodyPr>
          <a:lstStyle/>
          <a:p>
            <a:pPr algn="just"/>
            <a:r>
              <a:rPr lang="en-US" sz="1400" dirty="0"/>
              <a:t>The pulping digester is known as a crucial component in the pulp grinding process flow because it requires 5% to 50% of the online operating time, making this part of the pulping process require a significant capital investment.</a:t>
            </a:r>
            <a:endParaRPr lang="en-GB" sz="1400" dirty="0"/>
          </a:p>
          <a:p>
            <a:pPr algn="just"/>
            <a:r>
              <a:rPr lang="en-US" sz="1400" dirty="0"/>
              <a:t>Improving the performance of the digester can significantly reduce losses during production, operating costs, and negative environmental impacts, while increasing paper yield and quality.</a:t>
            </a:r>
            <a:endParaRPr lang="en-GB" sz="1400" dirty="0"/>
          </a:p>
          <a:p>
            <a:pPr algn="just"/>
            <a:r>
              <a:rPr lang="en-US" sz="1400" dirty="0"/>
              <a:t>Using computer-based models and control systems for continuous digesters can regulate the grinding process, thus minimizing machine downtime caused by digester issues and facilitating continuous pulp production and operation.</a:t>
            </a:r>
            <a:endParaRPr lang="en-US" altLang="en-US" sz="1400" dirty="0"/>
          </a:p>
        </p:txBody>
      </p:sp>
      <p:sp>
        <p:nvSpPr>
          <p:cNvPr id="4"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7"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6"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1296" y="1501447"/>
            <a:ext cx="3501475" cy="302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Pladsholder til indhold 2"/>
          <p:cNvSpPr txBox="1">
            <a:spLocks/>
          </p:cNvSpPr>
          <p:nvPr/>
        </p:nvSpPr>
        <p:spPr bwMode="auto">
          <a:xfrm>
            <a:off x="457199" y="697074"/>
            <a:ext cx="8229599"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l" rtl="0" eaLnBrk="1" fontAlgn="base" hangingPunct="1">
              <a:spcBef>
                <a:spcPct val="20000"/>
              </a:spcBef>
              <a:spcAft>
                <a:spcPct val="0"/>
              </a:spcAft>
              <a:buClr>
                <a:schemeClr val="accent1"/>
              </a:buClr>
              <a:buSzPct val="80000"/>
              <a:buFont typeface="Webdings" pitchFamily="18" charset="2"/>
              <a:buChar char=""/>
              <a:defRPr sz="2800" kern="12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SzPct val="80000"/>
              <a:buFont typeface="Webdings" pitchFamily="18" charset="2"/>
              <a:buChar char=""/>
              <a:defRPr sz="2400" kern="1200">
                <a:solidFill>
                  <a:schemeClr val="tx2"/>
                </a:solidFill>
                <a:latin typeface="+mn-lt"/>
                <a:ea typeface="+mn-ea"/>
                <a:cs typeface="+mn-cs"/>
              </a:defRPr>
            </a:lvl2pPr>
            <a:lvl3pPr marL="11430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3pPr>
            <a:lvl4pPr marL="16002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4pPr>
            <a:lvl5pPr marL="2057400" indent="-228600" algn="l" rtl="0" eaLnBrk="1" fontAlgn="base" hangingPunct="1">
              <a:spcBef>
                <a:spcPct val="20000"/>
              </a:spcBef>
              <a:spcAft>
                <a:spcPct val="0"/>
              </a:spcAft>
              <a:buClr>
                <a:schemeClr val="accent1"/>
              </a:buClr>
              <a:buSzPct val="80000"/>
              <a:buFont typeface="Webdings" pitchFamily="18" charset="2"/>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85725" indent="0">
              <a:buNone/>
            </a:pPr>
            <a:r>
              <a:rPr lang="en-US" sz="1400" b="1" dirty="0">
                <a:solidFill>
                  <a:srgbClr val="337177"/>
                </a:solidFill>
              </a:rPr>
              <a:t>Kraft Pulp Production – Continuous Cooking Vessel Control System</a:t>
            </a:r>
            <a:endParaRPr lang="da-DK" sz="1400" b="1" dirty="0">
              <a:solidFill>
                <a:srgbClr val="337177"/>
              </a:solidFill>
            </a:endParaRPr>
          </a:p>
        </p:txBody>
      </p:sp>
    </p:spTree>
    <p:extLst>
      <p:ext uri="{BB962C8B-B14F-4D97-AF65-F5344CB8AC3E}">
        <p14:creationId xmlns:p14="http://schemas.microsoft.com/office/powerpoint/2010/main" val="7015675"/>
      </p:ext>
    </p:extLst>
  </p:cSld>
  <p:clrMapOvr>
    <a:masterClrMapping/>
  </p:clrMapOvr>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12333</TotalTime>
  <Words>5752</Words>
  <Application>Microsoft Macintosh PowerPoint</Application>
  <PresentationFormat>On-screen Show (16:9)</PresentationFormat>
  <Paragraphs>432</Paragraphs>
  <Slides>54</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54</vt:i4>
      </vt:variant>
    </vt:vector>
  </HeadingPairs>
  <TitlesOfParts>
    <vt:vector size="62" baseType="lpstr">
      <vt:lpstr>Calibri</vt:lpstr>
      <vt:lpstr>Fira Sans Extra Condensed</vt:lpstr>
      <vt:lpstr>Wingdings</vt:lpstr>
      <vt:lpstr>Poppins</vt:lpstr>
      <vt:lpstr>Roboto</vt:lpstr>
      <vt:lpstr>arial</vt:lpstr>
      <vt:lpstr>Terra</vt:lpstr>
      <vt:lpstr>Energy Saving Infographics by Slidesgo</vt:lpstr>
      <vt:lpstr>PowerPoint Presentation</vt:lpstr>
      <vt:lpstr>Content</vt:lpstr>
      <vt:lpstr>I. EEMs in preliminary treatment (1)</vt:lpstr>
      <vt:lpstr>PowerPoint Presentation</vt:lpstr>
      <vt:lpstr>PowerPoint Presentation</vt:lpstr>
      <vt:lpstr>I. EEMs in preliminary treatment (4)</vt:lpstr>
      <vt:lpstr>II. EEMs in chemical paper production (1)</vt:lpstr>
      <vt:lpstr>II. EEMs in chemical paper production (2)</vt:lpstr>
      <vt:lpstr>II. EEMs in chemical paper production (3)</vt:lpstr>
      <vt:lpstr>II. EEMs in chemical paper production (4)</vt:lpstr>
      <vt:lpstr>II. EEMs in chemical paper production (5)</vt:lpstr>
      <vt:lpstr>II. EEMs in chemical paper production (6)</vt:lpstr>
      <vt:lpstr>II. EEMs in chemical paper production (7)</vt:lpstr>
      <vt:lpstr>II. EEMs in chemical paper production (8)</vt:lpstr>
      <vt:lpstr>II. EEMs in chemical paper production (9)</vt:lpstr>
      <vt:lpstr>II. EEMs in chemical paper production (10)</vt:lpstr>
      <vt:lpstr>II. EEMs in chemical paper production (11)</vt:lpstr>
      <vt:lpstr>II. EEMs in chemical paper production (12)</vt:lpstr>
      <vt:lpstr>II. EEMs in chemical paper production (13)</vt:lpstr>
      <vt:lpstr>II. EEMs in chemical paper production (1)</vt:lpstr>
      <vt:lpstr>III. EEMs in mechanical pulp production (1) </vt:lpstr>
      <vt:lpstr>III. EEMs in mechanical pulp production (2) </vt:lpstr>
      <vt:lpstr>III. EEMs in mechanical pulp production (3) </vt:lpstr>
      <vt:lpstr>III. EEMs in mechanical pulp production (4) </vt:lpstr>
      <vt:lpstr>III. EEMs in mechanical pulp production (5) </vt:lpstr>
      <vt:lpstr>III. EEMs in mechanical pulp production (6) </vt:lpstr>
      <vt:lpstr>III. EEMs in mechanical pulp production (7) </vt:lpstr>
      <vt:lpstr>III. EEMs in mechanical pulp production (8) </vt:lpstr>
      <vt:lpstr>IV. EEMs in paper production (1) </vt:lpstr>
      <vt:lpstr>IV. EEMs in paper production (2) </vt:lpstr>
      <vt:lpstr>IV. EEMs in paper production (3) </vt:lpstr>
      <vt:lpstr>IV. EEMs in paper production (4) </vt:lpstr>
      <vt:lpstr>V. EEMs in the paper industry (1)</vt:lpstr>
      <vt:lpstr>V. EEMs in the paper industry (2)</vt:lpstr>
      <vt:lpstr>V. EEMs in the paper industry (3)</vt:lpstr>
      <vt:lpstr>V. EEMs in the paper industry (4)</vt:lpstr>
      <vt:lpstr>V. EEMs in the paper industry (5)</vt:lpstr>
      <vt:lpstr>V. EEMs in the paper industry (6)</vt:lpstr>
      <vt:lpstr>V. EEMs in the paper industry (7)</vt:lpstr>
      <vt:lpstr>V. EEMs in the paper industry (8)</vt:lpstr>
      <vt:lpstr>V. EEMs in the paper industry (9)</vt:lpstr>
      <vt:lpstr>V. EEMs in the paper industry (10)</vt:lpstr>
      <vt:lpstr>V. EEMs in the paper industry (11)</vt:lpstr>
      <vt:lpstr>V. EEMs in the paper industry (12)</vt:lpstr>
      <vt:lpstr>V. EEMs in the paper industry (13)</vt:lpstr>
      <vt:lpstr>V. EEMs in the paper industry (14)</vt:lpstr>
      <vt:lpstr>V. EEMs in the paper industry (15)</vt:lpstr>
      <vt:lpstr>V. EEMs in the paper industry (16)</vt:lpstr>
      <vt:lpstr>V. EEMs in the paper industry (17)</vt:lpstr>
      <vt:lpstr>V. EEMs in the paper industry (18)</vt:lpstr>
      <vt:lpstr>V. EEMs in the paper industry (19)</vt:lpstr>
      <vt:lpstr>V. EEMs in the paper industry (20)</vt:lpstr>
      <vt:lpstr>V. EEMs in the paper industry (21)</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823417-Nguyễn Mạnh Hùng</cp:lastModifiedBy>
  <cp:revision>79</cp:revision>
  <dcterms:modified xsi:type="dcterms:W3CDTF">2025-05-06T07:09:50Z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4150450</vt:lpwstr>
  </property>
  <property fmtid="{D5CDD505-2E9C-101B-9397-08002B2CF9AE}" name="NXPowerLiteSettings" pid="3">
    <vt:lpwstr>F7000400038000</vt:lpwstr>
  </property>
  <property fmtid="{D5CDD505-2E9C-101B-9397-08002B2CF9AE}" name="NXPowerLiteVersion" pid="4">
    <vt:lpwstr>S11.0.1</vt:lpwstr>
  </property>
</Properties>
</file>